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72" r:id="rId1"/>
  </p:sldMasterIdLst>
  <p:notesMasterIdLst>
    <p:notesMasterId r:id="rId12"/>
  </p:notesMasterIdLst>
  <p:sldIdLst>
    <p:sldId id="256" r:id="rId2"/>
    <p:sldId id="277" r:id="rId3"/>
    <p:sldId id="266" r:id="rId4"/>
    <p:sldId id="278" r:id="rId5"/>
    <p:sldId id="289" r:id="rId6"/>
    <p:sldId id="296" r:id="rId7"/>
    <p:sldId id="292" r:id="rId8"/>
    <p:sldId id="297" r:id="rId9"/>
    <p:sldId id="294" r:id="rId10"/>
    <p:sldId id="28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9001"/>
    <a:srgbClr val="D63624"/>
    <a:srgbClr val="E3E7E9"/>
    <a:srgbClr val="3A8AB2"/>
    <a:srgbClr val="A6A6A6"/>
    <a:srgbClr val="E4E8EA"/>
    <a:srgbClr val="E4E7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09"/>
    <p:restoredTop sz="94676"/>
  </p:normalViewPr>
  <p:slideViewPr>
    <p:cSldViewPr snapToGrid="0">
      <p:cViewPr varScale="1">
        <p:scale>
          <a:sx n="100" d="100"/>
          <a:sy n="100" d="100"/>
        </p:scale>
        <p:origin x="18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2.png>
</file>

<file path=ppt/media/image4.png>
</file>

<file path=ppt/media/image6.png>
</file>

<file path=ppt/media/image7.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9B470C-F42F-7F4B-9AD3-19C6F59B6A21}" type="datetimeFigureOut">
              <a:rPr lang="en-US" smtClean="0"/>
              <a:t>7/4/23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F97BCA-48FA-AF49-B26E-915F2D2422E0}" type="slidenum">
              <a:rPr lang="en-US" smtClean="0"/>
              <a:t>‹#›</a:t>
            </a:fld>
            <a:endParaRPr lang="en-US"/>
          </a:p>
        </p:txBody>
      </p:sp>
    </p:spTree>
    <p:extLst>
      <p:ext uri="{BB962C8B-B14F-4D97-AF65-F5344CB8AC3E}">
        <p14:creationId xmlns:p14="http://schemas.microsoft.com/office/powerpoint/2010/main" val="22056922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F97BCA-48FA-AF49-B26E-915F2D2422E0}" type="slidenum">
              <a:rPr lang="en-US" smtClean="0"/>
              <a:t>2</a:t>
            </a:fld>
            <a:endParaRPr lang="en-US"/>
          </a:p>
        </p:txBody>
      </p:sp>
    </p:spTree>
    <p:extLst>
      <p:ext uri="{BB962C8B-B14F-4D97-AF65-F5344CB8AC3E}">
        <p14:creationId xmlns:p14="http://schemas.microsoft.com/office/powerpoint/2010/main" val="1044813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F97BCA-48FA-AF49-B26E-915F2D2422E0}" type="slidenum">
              <a:rPr lang="en-US" smtClean="0"/>
              <a:t>3</a:t>
            </a:fld>
            <a:endParaRPr lang="en-US"/>
          </a:p>
        </p:txBody>
      </p:sp>
    </p:spTree>
    <p:extLst>
      <p:ext uri="{BB962C8B-B14F-4D97-AF65-F5344CB8AC3E}">
        <p14:creationId xmlns:p14="http://schemas.microsoft.com/office/powerpoint/2010/main" val="33372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F97BCA-48FA-AF49-B26E-915F2D2422E0}" type="slidenum">
              <a:rPr lang="en-US" smtClean="0"/>
              <a:t>4</a:t>
            </a:fld>
            <a:endParaRPr lang="en-US"/>
          </a:p>
        </p:txBody>
      </p:sp>
    </p:spTree>
    <p:extLst>
      <p:ext uri="{BB962C8B-B14F-4D97-AF65-F5344CB8AC3E}">
        <p14:creationId xmlns:p14="http://schemas.microsoft.com/office/powerpoint/2010/main" val="24770745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F97BCA-48FA-AF49-B26E-915F2D2422E0}" type="slidenum">
              <a:rPr lang="en-US" smtClean="0"/>
              <a:t>5</a:t>
            </a:fld>
            <a:endParaRPr lang="en-US"/>
          </a:p>
        </p:txBody>
      </p:sp>
    </p:spTree>
    <p:extLst>
      <p:ext uri="{BB962C8B-B14F-4D97-AF65-F5344CB8AC3E}">
        <p14:creationId xmlns:p14="http://schemas.microsoft.com/office/powerpoint/2010/main" val="17352878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F97BCA-48FA-AF49-B26E-915F2D2422E0}" type="slidenum">
              <a:rPr lang="en-US" smtClean="0"/>
              <a:t>6</a:t>
            </a:fld>
            <a:endParaRPr lang="en-US"/>
          </a:p>
        </p:txBody>
      </p:sp>
    </p:spTree>
    <p:extLst>
      <p:ext uri="{BB962C8B-B14F-4D97-AF65-F5344CB8AC3E}">
        <p14:creationId xmlns:p14="http://schemas.microsoft.com/office/powerpoint/2010/main" val="1248075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F97BCA-48FA-AF49-B26E-915F2D2422E0}" type="slidenum">
              <a:rPr lang="en-US" smtClean="0"/>
              <a:t>7</a:t>
            </a:fld>
            <a:endParaRPr lang="en-US"/>
          </a:p>
        </p:txBody>
      </p:sp>
    </p:spTree>
    <p:extLst>
      <p:ext uri="{BB962C8B-B14F-4D97-AF65-F5344CB8AC3E}">
        <p14:creationId xmlns:p14="http://schemas.microsoft.com/office/powerpoint/2010/main" val="13137747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EF97BCA-48FA-AF49-B26E-915F2D2422E0}" type="slidenum">
              <a:rPr lang="en-US" smtClean="0"/>
              <a:t>8</a:t>
            </a:fld>
            <a:endParaRPr lang="en-US"/>
          </a:p>
        </p:txBody>
      </p:sp>
    </p:spTree>
    <p:extLst>
      <p:ext uri="{BB962C8B-B14F-4D97-AF65-F5344CB8AC3E}">
        <p14:creationId xmlns:p14="http://schemas.microsoft.com/office/powerpoint/2010/main" val="27883277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2A733-8A5E-746F-83DA-BEF3286D53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356D011-68CB-6BCB-2F5C-295A5684C2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Footer Placeholder 4">
            <a:extLst>
              <a:ext uri="{FF2B5EF4-FFF2-40B4-BE49-F238E27FC236}">
                <a16:creationId xmlns:a16="http://schemas.microsoft.com/office/drawing/2014/main" id="{1324807C-70EE-E168-85BF-4B430E49CEAA}"/>
              </a:ext>
            </a:extLst>
          </p:cNvPr>
          <p:cNvSpPr>
            <a:spLocks noGrp="1"/>
          </p:cNvSpPr>
          <p:nvPr>
            <p:ph type="ftr" sz="quarter" idx="3"/>
          </p:nvPr>
        </p:nvSpPr>
        <p:spPr>
          <a:xfrm>
            <a:off x="0" y="6492874"/>
            <a:ext cx="121920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
        <p:nvSpPr>
          <p:cNvPr id="8" name="Slide Number Placeholder 5">
            <a:extLst>
              <a:ext uri="{FF2B5EF4-FFF2-40B4-BE49-F238E27FC236}">
                <a16:creationId xmlns:a16="http://schemas.microsoft.com/office/drawing/2014/main" id="{8EE5497A-9206-8DA3-B21E-E12A98924E56}"/>
              </a:ext>
            </a:extLst>
          </p:cNvPr>
          <p:cNvSpPr>
            <a:spLocks noGrp="1"/>
          </p:cNvSpPr>
          <p:nvPr>
            <p:ph type="sldNum" sz="quarter" idx="4"/>
          </p:nvPr>
        </p:nvSpPr>
        <p:spPr>
          <a:xfrm>
            <a:off x="11592232" y="6492875"/>
            <a:ext cx="59976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19038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8F648-30B4-707A-2830-E18661B809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31B7641-F3C4-17D7-68EC-8DF31312CF8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1053C8-A5F0-9C49-278B-DC56B5B1C2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22C044-D43C-35D5-E575-72CF524A29EE}"/>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6" name="Footer Placeholder 5">
            <a:extLst>
              <a:ext uri="{FF2B5EF4-FFF2-40B4-BE49-F238E27FC236}">
                <a16:creationId xmlns:a16="http://schemas.microsoft.com/office/drawing/2014/main" id="{DF164DD3-2C60-2DB8-6DDC-713850D4022B}"/>
              </a:ext>
            </a:extLst>
          </p:cNvPr>
          <p:cNvSpPr>
            <a:spLocks noGrp="1"/>
          </p:cNvSpPr>
          <p:nvPr>
            <p:ph type="ftr" sz="quarter" idx="11"/>
          </p:nvPr>
        </p:nvSpPr>
        <p:spPr/>
        <p:txBody>
          <a:bodyPr/>
          <a:lstStyle/>
          <a:p>
            <a:r>
              <a:rPr lang="en-US"/>
              <a:t>Physics 305: Activity 4 - Compressing sensing on images  by Mark Jeremy G. Narag</a:t>
            </a:r>
            <a:endParaRPr lang="en-US" dirty="0"/>
          </a:p>
        </p:txBody>
      </p:sp>
      <p:sp>
        <p:nvSpPr>
          <p:cNvPr id="7" name="Slide Number Placeholder 6">
            <a:extLst>
              <a:ext uri="{FF2B5EF4-FFF2-40B4-BE49-F238E27FC236}">
                <a16:creationId xmlns:a16="http://schemas.microsoft.com/office/drawing/2014/main" id="{F4C85B29-A19E-1BBD-0A1E-6B0CBB1B4952}"/>
              </a:ext>
            </a:extLst>
          </p:cNvPr>
          <p:cNvSpPr>
            <a:spLocks noGrp="1"/>
          </p:cNvSpPr>
          <p:nvPr>
            <p:ph type="sldNum" sz="quarter" idx="12"/>
          </p:nvPr>
        </p:nvSpPr>
        <p:spPr>
          <a:xfrm>
            <a:off x="11592232" y="6492875"/>
            <a:ext cx="599768" cy="365125"/>
          </a:xfrm>
          <a:prstGeom prst="rect">
            <a:avLst/>
          </a:prstGeom>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128887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221AD-265E-BBCA-F134-D0B64CDF64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E010F1-10A5-E8E0-24F4-03A921A858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BD4ECD8-41FD-5BD0-6EE3-677A8BF8CC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BA52281-9161-22D4-CD37-4680FB8AB626}"/>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6" name="Footer Placeholder 5">
            <a:extLst>
              <a:ext uri="{FF2B5EF4-FFF2-40B4-BE49-F238E27FC236}">
                <a16:creationId xmlns:a16="http://schemas.microsoft.com/office/drawing/2014/main" id="{11EDA070-97C2-8720-0EAE-C641B433D9BB}"/>
              </a:ext>
            </a:extLst>
          </p:cNvPr>
          <p:cNvSpPr>
            <a:spLocks noGrp="1"/>
          </p:cNvSpPr>
          <p:nvPr>
            <p:ph type="ftr" sz="quarter" idx="11"/>
          </p:nvPr>
        </p:nvSpPr>
        <p:spPr/>
        <p:txBody>
          <a:bodyPr/>
          <a:lstStyle/>
          <a:p>
            <a:r>
              <a:rPr lang="en-US"/>
              <a:t>Physics 305: Activity 4 - Compressing sensing on images  by Mark Jeremy G. Narag</a:t>
            </a:r>
            <a:endParaRPr lang="en-US" dirty="0"/>
          </a:p>
        </p:txBody>
      </p:sp>
      <p:sp>
        <p:nvSpPr>
          <p:cNvPr id="7" name="Slide Number Placeholder 6">
            <a:extLst>
              <a:ext uri="{FF2B5EF4-FFF2-40B4-BE49-F238E27FC236}">
                <a16:creationId xmlns:a16="http://schemas.microsoft.com/office/drawing/2014/main" id="{0A34D887-EC88-DDAC-2BCA-ABDA1CB34AF6}"/>
              </a:ext>
            </a:extLst>
          </p:cNvPr>
          <p:cNvSpPr>
            <a:spLocks noGrp="1"/>
          </p:cNvSpPr>
          <p:nvPr>
            <p:ph type="sldNum" sz="quarter" idx="12"/>
          </p:nvPr>
        </p:nvSpPr>
        <p:spPr>
          <a:xfrm>
            <a:off x="11592232" y="6492875"/>
            <a:ext cx="599768" cy="365125"/>
          </a:xfrm>
          <a:prstGeom prst="rect">
            <a:avLst/>
          </a:prstGeom>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3395817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768B8-87FF-7DA8-8688-334FC81C9A0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C5B3A92-D355-A35D-048A-F78427AD08A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6E6657-DEA9-3836-FD79-02A33EE4CBD3}"/>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5" name="Footer Placeholder 4">
            <a:extLst>
              <a:ext uri="{FF2B5EF4-FFF2-40B4-BE49-F238E27FC236}">
                <a16:creationId xmlns:a16="http://schemas.microsoft.com/office/drawing/2014/main" id="{813F9EEA-2571-E4C4-6D65-D5342B32D93D}"/>
              </a:ext>
            </a:extLst>
          </p:cNvPr>
          <p:cNvSpPr>
            <a:spLocks noGrp="1"/>
          </p:cNvSpPr>
          <p:nvPr>
            <p:ph type="ftr" sz="quarter" idx="11"/>
          </p:nvPr>
        </p:nvSpPr>
        <p:spPr/>
        <p:txBody>
          <a:bodyPr/>
          <a:lstStyle/>
          <a:p>
            <a:r>
              <a:rPr lang="en-US"/>
              <a:t>Physics 305: Activity 4 - Compressing sensing on images  by Mark Jeremy G. Narag</a:t>
            </a:r>
            <a:endParaRPr lang="en-US" dirty="0"/>
          </a:p>
        </p:txBody>
      </p:sp>
      <p:sp>
        <p:nvSpPr>
          <p:cNvPr id="6" name="Slide Number Placeholder 5">
            <a:extLst>
              <a:ext uri="{FF2B5EF4-FFF2-40B4-BE49-F238E27FC236}">
                <a16:creationId xmlns:a16="http://schemas.microsoft.com/office/drawing/2014/main" id="{9A17C527-7C66-734C-362F-D8BA14823549}"/>
              </a:ext>
            </a:extLst>
          </p:cNvPr>
          <p:cNvSpPr>
            <a:spLocks noGrp="1"/>
          </p:cNvSpPr>
          <p:nvPr>
            <p:ph type="sldNum" sz="quarter" idx="12"/>
          </p:nvPr>
        </p:nvSpPr>
        <p:spPr>
          <a:xfrm>
            <a:off x="11592232" y="6492875"/>
            <a:ext cx="599768" cy="365125"/>
          </a:xfrm>
          <a:prstGeom prst="rect">
            <a:avLst/>
          </a:prstGeom>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30361165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27EEDA-ECAA-2B5A-410B-9FB7DD740C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2431037-CD17-CAA1-572F-C075D369581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A4080C-1073-C4E3-1B02-D4DEE946FBD5}"/>
              </a:ext>
            </a:extLst>
          </p:cNvPr>
          <p:cNvSpPr>
            <a:spLocks noGrp="1"/>
          </p:cNvSpPr>
          <p:nvPr>
            <p:ph type="dt" sz="half" idx="10"/>
          </p:nvPr>
        </p:nvSpPr>
        <p:spPr>
          <a:xfrm>
            <a:off x="838200" y="6356350"/>
            <a:ext cx="2743200" cy="365125"/>
          </a:xfrm>
          <a:prstGeom prst="rect">
            <a:avLst/>
          </a:prstGeom>
        </p:spPr>
        <p:txBody>
          <a:bodyPr/>
          <a:lstStyle/>
          <a:p>
            <a:endParaRPr lang="en-US" dirty="0"/>
          </a:p>
        </p:txBody>
      </p:sp>
      <p:sp>
        <p:nvSpPr>
          <p:cNvPr id="5" name="Footer Placeholder 4">
            <a:extLst>
              <a:ext uri="{FF2B5EF4-FFF2-40B4-BE49-F238E27FC236}">
                <a16:creationId xmlns:a16="http://schemas.microsoft.com/office/drawing/2014/main" id="{972FEE65-8921-C002-F210-234A2245F0D8}"/>
              </a:ext>
            </a:extLst>
          </p:cNvPr>
          <p:cNvSpPr>
            <a:spLocks noGrp="1"/>
          </p:cNvSpPr>
          <p:nvPr>
            <p:ph type="ftr" sz="quarter" idx="11"/>
          </p:nvPr>
        </p:nvSpPr>
        <p:spPr/>
        <p:txBody>
          <a:bodyPr/>
          <a:lstStyle/>
          <a:p>
            <a:r>
              <a:rPr lang="en-US"/>
              <a:t>Physics 305: Activity 4 - Compressing sensing on images  by Mark Jeremy G. Narag</a:t>
            </a:r>
            <a:endParaRPr lang="en-US" dirty="0"/>
          </a:p>
        </p:txBody>
      </p:sp>
      <p:sp>
        <p:nvSpPr>
          <p:cNvPr id="6" name="Slide Number Placeholder 5">
            <a:extLst>
              <a:ext uri="{FF2B5EF4-FFF2-40B4-BE49-F238E27FC236}">
                <a16:creationId xmlns:a16="http://schemas.microsoft.com/office/drawing/2014/main" id="{F40A6D88-A7A5-8BCE-C02F-93E793D0E370}"/>
              </a:ext>
            </a:extLst>
          </p:cNvPr>
          <p:cNvSpPr>
            <a:spLocks noGrp="1"/>
          </p:cNvSpPr>
          <p:nvPr>
            <p:ph type="sldNum" sz="quarter" idx="12"/>
          </p:nvPr>
        </p:nvSpPr>
        <p:spPr>
          <a:xfrm>
            <a:off x="11592232" y="6492875"/>
            <a:ext cx="599768" cy="365125"/>
          </a:xfrm>
          <a:prstGeom prst="rect">
            <a:avLst/>
          </a:prstGeom>
        </p:spPr>
        <p:txBody>
          <a:body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938573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815F5-5462-DF8A-AC75-4BBD7C02833D}"/>
              </a:ext>
            </a:extLst>
          </p:cNvPr>
          <p:cNvSpPr>
            <a:spLocks noGrp="1"/>
          </p:cNvSpPr>
          <p:nvPr>
            <p:ph type="title"/>
          </p:nvPr>
        </p:nvSpPr>
        <p:spPr>
          <a:xfrm>
            <a:off x="-1" y="338554"/>
            <a:ext cx="12191999" cy="808268"/>
          </a:xfrm>
        </p:spPr>
        <p:txBody>
          <a:bodyPr>
            <a:normAutofit/>
          </a:bodyPr>
          <a:lstStyle>
            <a:lvl1pPr>
              <a:defRPr sz="2400" b="1" i="1">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3" name="Content Placeholder 2">
            <a:extLst>
              <a:ext uri="{FF2B5EF4-FFF2-40B4-BE49-F238E27FC236}">
                <a16:creationId xmlns:a16="http://schemas.microsoft.com/office/drawing/2014/main" id="{AD1EDC1F-B317-2DC7-3859-56329DC3DC97}"/>
              </a:ext>
            </a:extLst>
          </p:cNvPr>
          <p:cNvSpPr>
            <a:spLocks noGrp="1"/>
          </p:cNvSpPr>
          <p:nvPr>
            <p:ph idx="1"/>
          </p:nvPr>
        </p:nvSpPr>
        <p:spPr>
          <a:xfrm>
            <a:off x="280219" y="1485376"/>
            <a:ext cx="11665975" cy="4691587"/>
          </a:xfrm>
        </p:spPr>
        <p:txBody>
          <a:bodyPr/>
          <a:lstStyle>
            <a:lvl1pPr>
              <a:defRPr b="0" i="0">
                <a:latin typeface="Verdana" panose="020B0604030504040204" pitchFamily="34" charset="0"/>
                <a:ea typeface="Verdana" panose="020B0604030504040204" pitchFamily="34" charset="0"/>
                <a:cs typeface="Verdana" panose="020B0604030504040204" pitchFamily="34" charset="0"/>
              </a:defRPr>
            </a:lvl1pPr>
            <a:lvl2pPr>
              <a:defRPr b="0" i="0">
                <a:latin typeface="Verdana" panose="020B0604030504040204" pitchFamily="34" charset="0"/>
                <a:ea typeface="Verdana" panose="020B0604030504040204" pitchFamily="34" charset="0"/>
                <a:cs typeface="Verdana" panose="020B0604030504040204" pitchFamily="34" charset="0"/>
              </a:defRPr>
            </a:lvl2pPr>
            <a:lvl3pPr>
              <a:defRPr b="0" i="0">
                <a:latin typeface="Verdana" panose="020B0604030504040204" pitchFamily="34" charset="0"/>
                <a:ea typeface="Verdana" panose="020B0604030504040204" pitchFamily="34" charset="0"/>
                <a:cs typeface="Verdana" panose="020B0604030504040204" pitchFamily="34" charset="0"/>
              </a:defRPr>
            </a:lvl3pPr>
            <a:lvl4pPr>
              <a:defRPr b="0" i="0">
                <a:latin typeface="Verdana" panose="020B0604030504040204" pitchFamily="34" charset="0"/>
                <a:ea typeface="Verdana" panose="020B0604030504040204" pitchFamily="34" charset="0"/>
                <a:cs typeface="Verdana" panose="020B0604030504040204" pitchFamily="34" charset="0"/>
              </a:defRPr>
            </a:lvl4pPr>
            <a:lvl5pPr>
              <a:defRPr b="0" i="0">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Footer Placeholder 4">
            <a:extLst>
              <a:ext uri="{FF2B5EF4-FFF2-40B4-BE49-F238E27FC236}">
                <a16:creationId xmlns:a16="http://schemas.microsoft.com/office/drawing/2014/main" id="{50A1A5AB-3FC0-DF49-BDC5-51E8E830656F}"/>
              </a:ext>
            </a:extLst>
          </p:cNvPr>
          <p:cNvSpPr>
            <a:spLocks noGrp="1"/>
          </p:cNvSpPr>
          <p:nvPr>
            <p:ph type="ftr" sz="quarter" idx="3"/>
          </p:nvPr>
        </p:nvSpPr>
        <p:spPr>
          <a:xfrm>
            <a:off x="0" y="6678000"/>
            <a:ext cx="12192000" cy="180000"/>
          </a:xfrm>
          <a:prstGeom prst="rect">
            <a:avLst/>
          </a:prstGeom>
          <a:solidFill>
            <a:schemeClr val="accent4">
              <a:lumMod val="20000"/>
              <a:lumOff val="80000"/>
            </a:schemeClr>
          </a:solidFill>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
        <p:nvSpPr>
          <p:cNvPr id="8" name="Slide Number Placeholder 5">
            <a:extLst>
              <a:ext uri="{FF2B5EF4-FFF2-40B4-BE49-F238E27FC236}">
                <a16:creationId xmlns:a16="http://schemas.microsoft.com/office/drawing/2014/main" id="{71AE3FA1-9D5D-0A22-BDE3-E2BCE78BF646}"/>
              </a:ext>
            </a:extLst>
          </p:cNvPr>
          <p:cNvSpPr>
            <a:spLocks noGrp="1"/>
          </p:cNvSpPr>
          <p:nvPr>
            <p:ph type="sldNum" sz="quarter" idx="4"/>
          </p:nvPr>
        </p:nvSpPr>
        <p:spPr>
          <a:xfrm>
            <a:off x="11592232" y="6678001"/>
            <a:ext cx="599768" cy="180000"/>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
        <p:nvSpPr>
          <p:cNvPr id="9" name="TextBox 8">
            <a:extLst>
              <a:ext uri="{FF2B5EF4-FFF2-40B4-BE49-F238E27FC236}">
                <a16:creationId xmlns:a16="http://schemas.microsoft.com/office/drawing/2014/main" id="{F5C9F7FE-2FE5-4796-8D8C-B9A60381E8D9}"/>
              </a:ext>
            </a:extLst>
          </p:cNvPr>
          <p:cNvSpPr txBox="1"/>
          <p:nvPr userDrawn="1"/>
        </p:nvSpPr>
        <p:spPr>
          <a:xfrm>
            <a:off x="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Background 	  	|   	</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Methods   	|   	Results and Discussion</a:t>
            </a:r>
          </a:p>
        </p:txBody>
      </p:sp>
    </p:spTree>
    <p:extLst>
      <p:ext uri="{BB962C8B-B14F-4D97-AF65-F5344CB8AC3E}">
        <p14:creationId xmlns:p14="http://schemas.microsoft.com/office/powerpoint/2010/main" val="2415717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5C9F7FE-2FE5-4796-8D8C-B9A60381E8D9}"/>
              </a:ext>
            </a:extLst>
          </p:cNvPr>
          <p:cNvSpPr txBox="1"/>
          <p:nvPr userDrawn="1"/>
        </p:nvSpPr>
        <p:spPr>
          <a:xfrm>
            <a:off x="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Background</a:t>
            </a:r>
            <a:r>
              <a:rPr lang="en-US" sz="1600" b="1" dirty="0">
                <a:latin typeface="Verdana" panose="020B0604030504040204" pitchFamily="34" charset="0"/>
                <a:ea typeface="Verdana" panose="020B0604030504040204" pitchFamily="34" charset="0"/>
                <a:cs typeface="Verdana" panose="020B0604030504040204" pitchFamily="34" charset="0"/>
              </a:rPr>
              <a:t> 	  	|   	</a:t>
            </a:r>
            <a:r>
              <a:rPr lang="en-US" sz="1600" b="1" dirty="0">
                <a:solidFill>
                  <a:schemeClr val="tx1"/>
                </a:solidFill>
                <a:latin typeface="Verdana" panose="020B0604030504040204" pitchFamily="34" charset="0"/>
                <a:ea typeface="Verdana" panose="020B0604030504040204" pitchFamily="34" charset="0"/>
                <a:cs typeface="Verdana" panose="020B0604030504040204" pitchFamily="34" charset="0"/>
              </a:rPr>
              <a:t>Methods</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a:t>
            </a:r>
            <a:r>
              <a:rPr lang="en-US" sz="1600" b="1" dirty="0">
                <a:solidFill>
                  <a:schemeClr val="tx1"/>
                </a:solidFill>
                <a:latin typeface="Verdana" panose="020B0604030504040204" pitchFamily="34" charset="0"/>
                <a:ea typeface="Verdana" panose="020B0604030504040204" pitchFamily="34" charset="0"/>
                <a:cs typeface="Verdana" panose="020B0604030504040204" pitchFamily="34" charset="0"/>
              </a:rPr>
              <a:t>|</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Results and Discussion</a:t>
            </a:r>
          </a:p>
        </p:txBody>
      </p:sp>
      <p:sp>
        <p:nvSpPr>
          <p:cNvPr id="4" name="Title 1">
            <a:extLst>
              <a:ext uri="{FF2B5EF4-FFF2-40B4-BE49-F238E27FC236}">
                <a16:creationId xmlns:a16="http://schemas.microsoft.com/office/drawing/2014/main" id="{8C3F9195-6060-A2DF-600A-C874AEB9A7F2}"/>
              </a:ext>
            </a:extLst>
          </p:cNvPr>
          <p:cNvSpPr>
            <a:spLocks noGrp="1"/>
          </p:cNvSpPr>
          <p:nvPr>
            <p:ph type="title"/>
          </p:nvPr>
        </p:nvSpPr>
        <p:spPr>
          <a:xfrm>
            <a:off x="-1" y="338554"/>
            <a:ext cx="12191999" cy="808268"/>
          </a:xfrm>
        </p:spPr>
        <p:txBody>
          <a:bodyPr>
            <a:normAutofit/>
          </a:bodyPr>
          <a:lstStyle>
            <a:lvl1pPr>
              <a:defRPr sz="2400" b="1" i="1">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5" name="Content Placeholder 2">
            <a:extLst>
              <a:ext uri="{FF2B5EF4-FFF2-40B4-BE49-F238E27FC236}">
                <a16:creationId xmlns:a16="http://schemas.microsoft.com/office/drawing/2014/main" id="{CB4C9E11-FFDF-9E95-3351-B20D273D7DA3}"/>
              </a:ext>
            </a:extLst>
          </p:cNvPr>
          <p:cNvSpPr>
            <a:spLocks noGrp="1"/>
          </p:cNvSpPr>
          <p:nvPr>
            <p:ph idx="1"/>
          </p:nvPr>
        </p:nvSpPr>
        <p:spPr>
          <a:xfrm>
            <a:off x="280219" y="1485376"/>
            <a:ext cx="11665975" cy="4691587"/>
          </a:xfrm>
        </p:spPr>
        <p:txBody>
          <a:bodyPr/>
          <a:lstStyle>
            <a:lvl1pPr>
              <a:defRPr b="0" i="0">
                <a:latin typeface="Verdana" panose="020B0604030504040204" pitchFamily="34" charset="0"/>
                <a:ea typeface="Verdana" panose="020B0604030504040204" pitchFamily="34" charset="0"/>
                <a:cs typeface="Verdana" panose="020B0604030504040204" pitchFamily="34" charset="0"/>
              </a:defRPr>
            </a:lvl1pPr>
            <a:lvl2pPr>
              <a:defRPr b="0" i="0">
                <a:latin typeface="Verdana" panose="020B0604030504040204" pitchFamily="34" charset="0"/>
                <a:ea typeface="Verdana" panose="020B0604030504040204" pitchFamily="34" charset="0"/>
                <a:cs typeface="Verdana" panose="020B0604030504040204" pitchFamily="34" charset="0"/>
              </a:defRPr>
            </a:lvl2pPr>
            <a:lvl3pPr>
              <a:defRPr b="0" i="0">
                <a:latin typeface="Verdana" panose="020B0604030504040204" pitchFamily="34" charset="0"/>
                <a:ea typeface="Verdana" panose="020B0604030504040204" pitchFamily="34" charset="0"/>
                <a:cs typeface="Verdana" panose="020B0604030504040204" pitchFamily="34" charset="0"/>
              </a:defRPr>
            </a:lvl3pPr>
            <a:lvl4pPr>
              <a:defRPr b="0" i="0">
                <a:latin typeface="Verdana" panose="020B0604030504040204" pitchFamily="34" charset="0"/>
                <a:ea typeface="Verdana" panose="020B0604030504040204" pitchFamily="34" charset="0"/>
                <a:cs typeface="Verdana" panose="020B0604030504040204" pitchFamily="34" charset="0"/>
              </a:defRPr>
            </a:lvl4pPr>
            <a:lvl5pPr>
              <a:defRPr b="0" i="0">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4">
            <a:extLst>
              <a:ext uri="{FF2B5EF4-FFF2-40B4-BE49-F238E27FC236}">
                <a16:creationId xmlns:a16="http://schemas.microsoft.com/office/drawing/2014/main" id="{A6D058AF-07F5-623C-56B5-CB8C6D4E749F}"/>
              </a:ext>
            </a:extLst>
          </p:cNvPr>
          <p:cNvSpPr>
            <a:spLocks noGrp="1"/>
          </p:cNvSpPr>
          <p:nvPr>
            <p:ph type="ftr" sz="quarter" idx="3"/>
          </p:nvPr>
        </p:nvSpPr>
        <p:spPr>
          <a:xfrm>
            <a:off x="0" y="6678000"/>
            <a:ext cx="12192000" cy="180000"/>
          </a:xfrm>
          <a:prstGeom prst="rect">
            <a:avLst/>
          </a:prstGeom>
          <a:solidFill>
            <a:schemeClr val="accent4">
              <a:lumMod val="20000"/>
              <a:lumOff val="80000"/>
            </a:schemeClr>
          </a:solidFill>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
        <p:nvSpPr>
          <p:cNvPr id="10" name="Slide Number Placeholder 5">
            <a:extLst>
              <a:ext uri="{FF2B5EF4-FFF2-40B4-BE49-F238E27FC236}">
                <a16:creationId xmlns:a16="http://schemas.microsoft.com/office/drawing/2014/main" id="{B06A4591-2544-6F90-6203-1CFCC2EECDA7}"/>
              </a:ext>
            </a:extLst>
          </p:cNvPr>
          <p:cNvSpPr>
            <a:spLocks noGrp="1"/>
          </p:cNvSpPr>
          <p:nvPr>
            <p:ph type="sldNum" sz="quarter" idx="4"/>
          </p:nvPr>
        </p:nvSpPr>
        <p:spPr>
          <a:xfrm>
            <a:off x="11592232" y="6678001"/>
            <a:ext cx="599768" cy="180000"/>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9025971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F5C9F7FE-2FE5-4796-8D8C-B9A60381E8D9}"/>
              </a:ext>
            </a:extLst>
          </p:cNvPr>
          <p:cNvSpPr txBox="1"/>
          <p:nvPr userDrawn="1"/>
        </p:nvSpPr>
        <p:spPr>
          <a:xfrm>
            <a:off x="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Background</a:t>
            </a: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a:t>
            </a: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Methods   	|   	</a:t>
            </a:r>
            <a:r>
              <a:rPr lang="en-US" sz="1600" b="1" dirty="0">
                <a:solidFill>
                  <a:schemeClr val="tx1"/>
                </a:solidFill>
                <a:latin typeface="Verdana" panose="020B0604030504040204" pitchFamily="34" charset="0"/>
                <a:ea typeface="Verdana" panose="020B0604030504040204" pitchFamily="34" charset="0"/>
                <a:cs typeface="Verdana" panose="020B0604030504040204" pitchFamily="34" charset="0"/>
              </a:rPr>
              <a:t>Results and Discussion</a:t>
            </a:r>
          </a:p>
        </p:txBody>
      </p:sp>
      <p:sp>
        <p:nvSpPr>
          <p:cNvPr id="4" name="Title 1">
            <a:extLst>
              <a:ext uri="{FF2B5EF4-FFF2-40B4-BE49-F238E27FC236}">
                <a16:creationId xmlns:a16="http://schemas.microsoft.com/office/drawing/2014/main" id="{205DCCF1-4D61-EF97-72C8-4809159E4118}"/>
              </a:ext>
            </a:extLst>
          </p:cNvPr>
          <p:cNvSpPr>
            <a:spLocks noGrp="1"/>
          </p:cNvSpPr>
          <p:nvPr>
            <p:ph type="title"/>
          </p:nvPr>
        </p:nvSpPr>
        <p:spPr>
          <a:xfrm>
            <a:off x="-1" y="338554"/>
            <a:ext cx="12191999" cy="808268"/>
          </a:xfrm>
        </p:spPr>
        <p:txBody>
          <a:bodyPr>
            <a:normAutofit/>
          </a:bodyPr>
          <a:lstStyle>
            <a:lvl1pPr>
              <a:defRPr sz="2400" b="1" i="1">
                <a:latin typeface="Verdana" panose="020B0604030504040204" pitchFamily="34" charset="0"/>
                <a:ea typeface="Verdana" panose="020B0604030504040204" pitchFamily="34" charset="0"/>
                <a:cs typeface="Verdana" panose="020B0604030504040204" pitchFamily="34" charset="0"/>
              </a:defRPr>
            </a:lvl1pPr>
          </a:lstStyle>
          <a:p>
            <a:r>
              <a:rPr lang="en-US" dirty="0"/>
              <a:t>Click to edit Master title style</a:t>
            </a:r>
          </a:p>
        </p:txBody>
      </p:sp>
      <p:sp>
        <p:nvSpPr>
          <p:cNvPr id="5" name="Content Placeholder 2">
            <a:extLst>
              <a:ext uri="{FF2B5EF4-FFF2-40B4-BE49-F238E27FC236}">
                <a16:creationId xmlns:a16="http://schemas.microsoft.com/office/drawing/2014/main" id="{C6E1FDEB-4CC1-39E2-ED88-C5F927DF1D85}"/>
              </a:ext>
            </a:extLst>
          </p:cNvPr>
          <p:cNvSpPr>
            <a:spLocks noGrp="1"/>
          </p:cNvSpPr>
          <p:nvPr>
            <p:ph idx="1"/>
          </p:nvPr>
        </p:nvSpPr>
        <p:spPr>
          <a:xfrm>
            <a:off x="280219" y="1485376"/>
            <a:ext cx="11665975" cy="4691587"/>
          </a:xfrm>
        </p:spPr>
        <p:txBody>
          <a:bodyPr/>
          <a:lstStyle>
            <a:lvl1pPr>
              <a:defRPr b="0" i="0">
                <a:latin typeface="Verdana" panose="020B0604030504040204" pitchFamily="34" charset="0"/>
                <a:ea typeface="Verdana" panose="020B0604030504040204" pitchFamily="34" charset="0"/>
                <a:cs typeface="Verdana" panose="020B0604030504040204" pitchFamily="34" charset="0"/>
              </a:defRPr>
            </a:lvl1pPr>
            <a:lvl2pPr>
              <a:defRPr b="0" i="0">
                <a:latin typeface="Verdana" panose="020B0604030504040204" pitchFamily="34" charset="0"/>
                <a:ea typeface="Verdana" panose="020B0604030504040204" pitchFamily="34" charset="0"/>
                <a:cs typeface="Verdana" panose="020B0604030504040204" pitchFamily="34" charset="0"/>
              </a:defRPr>
            </a:lvl2pPr>
            <a:lvl3pPr>
              <a:defRPr b="0" i="0">
                <a:latin typeface="Verdana" panose="020B0604030504040204" pitchFamily="34" charset="0"/>
                <a:ea typeface="Verdana" panose="020B0604030504040204" pitchFamily="34" charset="0"/>
                <a:cs typeface="Verdana" panose="020B0604030504040204" pitchFamily="34" charset="0"/>
              </a:defRPr>
            </a:lvl3pPr>
            <a:lvl4pPr>
              <a:defRPr b="0" i="0">
                <a:latin typeface="Verdana" panose="020B0604030504040204" pitchFamily="34" charset="0"/>
                <a:ea typeface="Verdana" panose="020B0604030504040204" pitchFamily="34" charset="0"/>
                <a:cs typeface="Verdana" panose="020B0604030504040204" pitchFamily="34" charset="0"/>
              </a:defRPr>
            </a:lvl4pPr>
            <a:lvl5pPr>
              <a:defRPr b="0" i="0">
                <a:latin typeface="Verdana" panose="020B0604030504040204" pitchFamily="34" charset="0"/>
                <a:ea typeface="Verdana" panose="020B0604030504040204" pitchFamily="34" charset="0"/>
                <a:cs typeface="Verdana" panose="020B060403050404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4">
            <a:extLst>
              <a:ext uri="{FF2B5EF4-FFF2-40B4-BE49-F238E27FC236}">
                <a16:creationId xmlns:a16="http://schemas.microsoft.com/office/drawing/2014/main" id="{FD334FC0-BB3D-F4A0-717E-CD6C1B4E174D}"/>
              </a:ext>
            </a:extLst>
          </p:cNvPr>
          <p:cNvSpPr>
            <a:spLocks noGrp="1"/>
          </p:cNvSpPr>
          <p:nvPr>
            <p:ph type="ftr" sz="quarter" idx="3"/>
          </p:nvPr>
        </p:nvSpPr>
        <p:spPr>
          <a:xfrm>
            <a:off x="0" y="6678000"/>
            <a:ext cx="12192000" cy="180000"/>
          </a:xfrm>
          <a:prstGeom prst="rect">
            <a:avLst/>
          </a:prstGeom>
          <a:solidFill>
            <a:schemeClr val="accent4">
              <a:lumMod val="20000"/>
              <a:lumOff val="80000"/>
            </a:schemeClr>
          </a:solidFill>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
        <p:nvSpPr>
          <p:cNvPr id="10" name="Slide Number Placeholder 5">
            <a:extLst>
              <a:ext uri="{FF2B5EF4-FFF2-40B4-BE49-F238E27FC236}">
                <a16:creationId xmlns:a16="http://schemas.microsoft.com/office/drawing/2014/main" id="{54C627C2-E8F9-2A70-3AF6-1EF8BC90155D}"/>
              </a:ext>
            </a:extLst>
          </p:cNvPr>
          <p:cNvSpPr>
            <a:spLocks noGrp="1"/>
          </p:cNvSpPr>
          <p:nvPr>
            <p:ph type="sldNum" sz="quarter" idx="4"/>
          </p:nvPr>
        </p:nvSpPr>
        <p:spPr>
          <a:xfrm>
            <a:off x="11592232" y="6678001"/>
            <a:ext cx="599768" cy="180000"/>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91724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F2EF2-C7ED-1B86-09C6-2446040B788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A05691-68A1-F8C4-6CE9-5580E40E85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Footer Placeholder 4">
            <a:extLst>
              <a:ext uri="{FF2B5EF4-FFF2-40B4-BE49-F238E27FC236}">
                <a16:creationId xmlns:a16="http://schemas.microsoft.com/office/drawing/2014/main" id="{F9464C20-3AA7-6466-1A06-711A9086DC9A}"/>
              </a:ext>
            </a:extLst>
          </p:cNvPr>
          <p:cNvSpPr>
            <a:spLocks noGrp="1"/>
          </p:cNvSpPr>
          <p:nvPr>
            <p:ph type="ftr" sz="quarter" idx="3"/>
          </p:nvPr>
        </p:nvSpPr>
        <p:spPr>
          <a:xfrm>
            <a:off x="0" y="6492874"/>
            <a:ext cx="121920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
        <p:nvSpPr>
          <p:cNvPr id="8" name="Slide Number Placeholder 5">
            <a:extLst>
              <a:ext uri="{FF2B5EF4-FFF2-40B4-BE49-F238E27FC236}">
                <a16:creationId xmlns:a16="http://schemas.microsoft.com/office/drawing/2014/main" id="{E5523296-40E0-0D91-C666-25CC2EFF78FB}"/>
              </a:ext>
            </a:extLst>
          </p:cNvPr>
          <p:cNvSpPr>
            <a:spLocks noGrp="1"/>
          </p:cNvSpPr>
          <p:nvPr>
            <p:ph type="sldNum" sz="quarter" idx="4"/>
          </p:nvPr>
        </p:nvSpPr>
        <p:spPr>
          <a:xfrm>
            <a:off x="11592232" y="6492875"/>
            <a:ext cx="59976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2227110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0BAB3-67D9-D2A0-421F-723DC07384C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6282932-A397-246D-62AC-5F2B81E4CF1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45CFCC-9DF5-D759-2691-C2B4B806E4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Footer Placeholder 4">
            <a:extLst>
              <a:ext uri="{FF2B5EF4-FFF2-40B4-BE49-F238E27FC236}">
                <a16:creationId xmlns:a16="http://schemas.microsoft.com/office/drawing/2014/main" id="{408F68AE-580E-5926-2DD4-F8C1C3AB57A9}"/>
              </a:ext>
            </a:extLst>
          </p:cNvPr>
          <p:cNvSpPr>
            <a:spLocks noGrp="1"/>
          </p:cNvSpPr>
          <p:nvPr>
            <p:ph type="ftr" sz="quarter" idx="3"/>
          </p:nvPr>
        </p:nvSpPr>
        <p:spPr>
          <a:xfrm>
            <a:off x="0" y="6492874"/>
            <a:ext cx="121920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
        <p:nvSpPr>
          <p:cNvPr id="11" name="Slide Number Placeholder 5">
            <a:extLst>
              <a:ext uri="{FF2B5EF4-FFF2-40B4-BE49-F238E27FC236}">
                <a16:creationId xmlns:a16="http://schemas.microsoft.com/office/drawing/2014/main" id="{E093478F-38CB-52C5-661C-503A33ECDC8C}"/>
              </a:ext>
            </a:extLst>
          </p:cNvPr>
          <p:cNvSpPr>
            <a:spLocks noGrp="1"/>
          </p:cNvSpPr>
          <p:nvPr>
            <p:ph type="sldNum" sz="quarter" idx="4"/>
          </p:nvPr>
        </p:nvSpPr>
        <p:spPr>
          <a:xfrm>
            <a:off x="11592232" y="6492875"/>
            <a:ext cx="59976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568424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81F480-DC9D-CBAF-FBC9-93D069A16AB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096245-6EF1-C3D0-88EA-3774E89E34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AB31B6A-E282-B1E6-2578-D227932D15B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1B91896-19B8-57D1-AFF4-FF4660DE9FC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2726D9-578D-0128-8A0B-BCEB9048B1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Footer Placeholder 4">
            <a:extLst>
              <a:ext uri="{FF2B5EF4-FFF2-40B4-BE49-F238E27FC236}">
                <a16:creationId xmlns:a16="http://schemas.microsoft.com/office/drawing/2014/main" id="{96B9AC9F-6338-98E2-0DAF-82926A827597}"/>
              </a:ext>
            </a:extLst>
          </p:cNvPr>
          <p:cNvSpPr>
            <a:spLocks noGrp="1"/>
          </p:cNvSpPr>
          <p:nvPr>
            <p:ph type="ftr" sz="quarter" idx="10"/>
          </p:nvPr>
        </p:nvSpPr>
        <p:spPr>
          <a:xfrm>
            <a:off x="0" y="6492874"/>
            <a:ext cx="121920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
        <p:nvSpPr>
          <p:cNvPr id="11" name="Slide Number Placeholder 5">
            <a:extLst>
              <a:ext uri="{FF2B5EF4-FFF2-40B4-BE49-F238E27FC236}">
                <a16:creationId xmlns:a16="http://schemas.microsoft.com/office/drawing/2014/main" id="{0DB5331A-0404-E938-CD5F-46CE9CA13019}"/>
              </a:ext>
            </a:extLst>
          </p:cNvPr>
          <p:cNvSpPr>
            <a:spLocks noGrp="1"/>
          </p:cNvSpPr>
          <p:nvPr>
            <p:ph type="sldNum" sz="quarter" idx="11"/>
          </p:nvPr>
        </p:nvSpPr>
        <p:spPr>
          <a:xfrm>
            <a:off x="11592232" y="6492875"/>
            <a:ext cx="59976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520291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65A31-05A6-94F9-E340-5A2F67ECC6A3}"/>
              </a:ext>
            </a:extLst>
          </p:cNvPr>
          <p:cNvSpPr>
            <a:spLocks noGrp="1"/>
          </p:cNvSpPr>
          <p:nvPr>
            <p:ph type="title"/>
          </p:nvPr>
        </p:nvSpPr>
        <p:spPr/>
        <p:txBody>
          <a:bodyPr/>
          <a:lstStyle/>
          <a:p>
            <a:r>
              <a:rPr lang="en-US"/>
              <a:t>Click to edit Master title style</a:t>
            </a:r>
          </a:p>
        </p:txBody>
      </p:sp>
      <p:sp>
        <p:nvSpPr>
          <p:cNvPr id="6" name="Footer Placeholder 4">
            <a:extLst>
              <a:ext uri="{FF2B5EF4-FFF2-40B4-BE49-F238E27FC236}">
                <a16:creationId xmlns:a16="http://schemas.microsoft.com/office/drawing/2014/main" id="{DB02CEE2-D61E-64FB-ADAD-2F60EB5504D3}"/>
              </a:ext>
            </a:extLst>
          </p:cNvPr>
          <p:cNvSpPr>
            <a:spLocks noGrp="1"/>
          </p:cNvSpPr>
          <p:nvPr>
            <p:ph type="ftr" sz="quarter" idx="3"/>
          </p:nvPr>
        </p:nvSpPr>
        <p:spPr>
          <a:xfrm>
            <a:off x="0" y="6492874"/>
            <a:ext cx="121920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
        <p:nvSpPr>
          <p:cNvPr id="7" name="Slide Number Placeholder 5">
            <a:extLst>
              <a:ext uri="{FF2B5EF4-FFF2-40B4-BE49-F238E27FC236}">
                <a16:creationId xmlns:a16="http://schemas.microsoft.com/office/drawing/2014/main" id="{577D1327-C568-B3D6-38E7-BEEB511C52BF}"/>
              </a:ext>
            </a:extLst>
          </p:cNvPr>
          <p:cNvSpPr>
            <a:spLocks noGrp="1"/>
          </p:cNvSpPr>
          <p:nvPr>
            <p:ph type="sldNum" sz="quarter" idx="4"/>
          </p:nvPr>
        </p:nvSpPr>
        <p:spPr>
          <a:xfrm>
            <a:off x="11592232" y="6492875"/>
            <a:ext cx="59976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33858751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BE4B8A0-51B6-17B3-972E-A58828D30607}"/>
              </a:ext>
            </a:extLst>
          </p:cNvPr>
          <p:cNvSpPr>
            <a:spLocks noGrp="1"/>
          </p:cNvSpPr>
          <p:nvPr>
            <p:ph type="ftr" sz="quarter" idx="3"/>
          </p:nvPr>
        </p:nvSpPr>
        <p:spPr>
          <a:xfrm>
            <a:off x="0" y="6492874"/>
            <a:ext cx="121920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
        <p:nvSpPr>
          <p:cNvPr id="6" name="Slide Number Placeholder 5">
            <a:extLst>
              <a:ext uri="{FF2B5EF4-FFF2-40B4-BE49-F238E27FC236}">
                <a16:creationId xmlns:a16="http://schemas.microsoft.com/office/drawing/2014/main" id="{370EE556-5ADE-D583-0EF3-62FC8CCFBBA4}"/>
              </a:ext>
            </a:extLst>
          </p:cNvPr>
          <p:cNvSpPr>
            <a:spLocks noGrp="1"/>
          </p:cNvSpPr>
          <p:nvPr>
            <p:ph type="sldNum" sz="quarter" idx="4"/>
          </p:nvPr>
        </p:nvSpPr>
        <p:spPr>
          <a:xfrm>
            <a:off x="11592232" y="6492875"/>
            <a:ext cx="59976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1408269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200884-BF8E-16DF-8F6A-BE8BC10878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65B0534-E546-D6CB-0650-DCB94BB893F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2B66CA5-F60D-36AF-6CDD-F490725334F0}"/>
              </a:ext>
            </a:extLst>
          </p:cNvPr>
          <p:cNvSpPr>
            <a:spLocks noGrp="1"/>
          </p:cNvSpPr>
          <p:nvPr>
            <p:ph type="ftr" sz="quarter" idx="3"/>
          </p:nvPr>
        </p:nvSpPr>
        <p:spPr>
          <a:xfrm>
            <a:off x="0" y="6492874"/>
            <a:ext cx="121920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Physics 305: Activity 4 - Compressing sensing on images  by Mark Jeremy G. Narag</a:t>
            </a:r>
            <a:endParaRPr lang="en-US" dirty="0"/>
          </a:p>
        </p:txBody>
      </p:sp>
    </p:spTree>
    <p:extLst>
      <p:ext uri="{BB962C8B-B14F-4D97-AF65-F5344CB8AC3E}">
        <p14:creationId xmlns:p14="http://schemas.microsoft.com/office/powerpoint/2010/main" val="295257880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87" r:id="rId3"/>
    <p:sldLayoutId id="2147483686" r:id="rId4"/>
    <p:sldLayoutId id="2147483675"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mgnarag/physics305_computational_imaging" TargetMode="External"/><Relationship Id="rId1" Type="http://schemas.openxmlformats.org/officeDocument/2006/relationships/slideLayout" Target="../slideLayouts/slideLayout1.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7.sv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7C2D7-BDC2-A099-20C2-58E689BA0592}"/>
              </a:ext>
            </a:extLst>
          </p:cNvPr>
          <p:cNvSpPr>
            <a:spLocks noGrp="1"/>
          </p:cNvSpPr>
          <p:nvPr>
            <p:ph type="ctrTitle"/>
          </p:nvPr>
        </p:nvSpPr>
        <p:spPr>
          <a:xfrm>
            <a:off x="6090045" y="387747"/>
            <a:ext cx="5624118" cy="3284538"/>
          </a:xfrm>
        </p:spPr>
        <p:txBody>
          <a:bodyPr anchor="b">
            <a:normAutofit/>
          </a:bodyPr>
          <a:lstStyle/>
          <a:p>
            <a:pPr>
              <a:lnSpc>
                <a:spcPct val="110000"/>
              </a:lnSpc>
            </a:pPr>
            <a:r>
              <a:rPr lang="en-US" sz="3800" b="1" dirty="0">
                <a:latin typeface="Verdana" panose="020B0604030504040204" pitchFamily="34" charset="0"/>
                <a:ea typeface="Verdana" panose="020B0604030504040204" pitchFamily="34" charset="0"/>
                <a:cs typeface="Verdana" panose="020B0604030504040204" pitchFamily="34" charset="0"/>
              </a:rPr>
              <a:t>Compressive sensing on images</a:t>
            </a:r>
          </a:p>
        </p:txBody>
      </p:sp>
      <p:sp>
        <p:nvSpPr>
          <p:cNvPr id="8" name="Subtitle 2">
            <a:extLst>
              <a:ext uri="{FF2B5EF4-FFF2-40B4-BE49-F238E27FC236}">
                <a16:creationId xmlns:a16="http://schemas.microsoft.com/office/drawing/2014/main" id="{F5B00FAF-031D-5DF8-73C7-B35553B851EB}"/>
              </a:ext>
            </a:extLst>
          </p:cNvPr>
          <p:cNvSpPr>
            <a:spLocks noGrp="1"/>
          </p:cNvSpPr>
          <p:nvPr>
            <p:ph type="subTitle" idx="1"/>
          </p:nvPr>
        </p:nvSpPr>
        <p:spPr>
          <a:xfrm>
            <a:off x="6096369" y="4212431"/>
            <a:ext cx="5617794" cy="2645569"/>
          </a:xfrm>
        </p:spPr>
        <p:txBody>
          <a:bodyPr anchor="t">
            <a:normAutofit/>
          </a:bodyPr>
          <a:lstStyle/>
          <a:p>
            <a:pPr>
              <a:lnSpc>
                <a:spcPct val="100000"/>
              </a:lnSpc>
              <a:spcBef>
                <a:spcPts val="0"/>
              </a:spcBef>
            </a:pPr>
            <a:r>
              <a:rPr lang="en-US" sz="2000" dirty="0">
                <a:latin typeface="Verdana" panose="020B0604030504040204" pitchFamily="34" charset="0"/>
                <a:ea typeface="Verdana" panose="020B0604030504040204" pitchFamily="34" charset="0"/>
                <a:cs typeface="Verdana" panose="020B0604030504040204" pitchFamily="34" charset="0"/>
              </a:rPr>
              <a:t>Physics 305 Activity 4</a:t>
            </a:r>
          </a:p>
          <a:p>
            <a:pPr>
              <a:lnSpc>
                <a:spcPct val="100000"/>
              </a:lnSpc>
              <a:spcBef>
                <a:spcPts val="0"/>
              </a:spcBef>
            </a:pPr>
            <a:r>
              <a:rPr lang="en-US" sz="2000" dirty="0">
                <a:latin typeface="Verdana" panose="020B0604030504040204" pitchFamily="34" charset="0"/>
                <a:ea typeface="Verdana" panose="020B0604030504040204" pitchFamily="34" charset="0"/>
                <a:cs typeface="Verdana" panose="020B0604030504040204" pitchFamily="34" charset="0"/>
              </a:rPr>
              <a:t>2</a:t>
            </a:r>
            <a:r>
              <a:rPr lang="en-US" sz="2000" baseline="30000" dirty="0">
                <a:latin typeface="Verdana" panose="020B0604030504040204" pitchFamily="34" charset="0"/>
                <a:ea typeface="Verdana" panose="020B0604030504040204" pitchFamily="34" charset="0"/>
                <a:cs typeface="Verdana" panose="020B0604030504040204" pitchFamily="34" charset="0"/>
              </a:rPr>
              <a:t>nd</a:t>
            </a:r>
            <a:r>
              <a:rPr lang="en-US" sz="2000" dirty="0">
                <a:latin typeface="Verdana" panose="020B0604030504040204" pitchFamily="34" charset="0"/>
                <a:ea typeface="Verdana" panose="020B0604030504040204" pitchFamily="34" charset="0"/>
                <a:cs typeface="Verdana" panose="020B0604030504040204" pitchFamily="34" charset="0"/>
              </a:rPr>
              <a:t> Sem AY 2022-2023</a:t>
            </a:r>
          </a:p>
          <a:p>
            <a:pPr>
              <a:lnSpc>
                <a:spcPct val="100000"/>
              </a:lnSpc>
              <a:spcBef>
                <a:spcPts val="0"/>
              </a:spcBef>
            </a:pPr>
            <a:endParaRPr lang="en-US" sz="2000" dirty="0">
              <a:latin typeface="Verdana" panose="020B0604030504040204" pitchFamily="34" charset="0"/>
              <a:ea typeface="Verdana" panose="020B0604030504040204" pitchFamily="34" charset="0"/>
              <a:cs typeface="Verdana" panose="020B0604030504040204" pitchFamily="34" charset="0"/>
            </a:endParaRPr>
          </a:p>
          <a:p>
            <a:pPr>
              <a:lnSpc>
                <a:spcPct val="100000"/>
              </a:lnSpc>
              <a:spcBef>
                <a:spcPts val="0"/>
              </a:spcBef>
            </a:pPr>
            <a:endParaRPr lang="en-US" sz="2000" dirty="0">
              <a:latin typeface="Verdana" panose="020B0604030504040204" pitchFamily="34" charset="0"/>
              <a:ea typeface="Verdana" panose="020B0604030504040204" pitchFamily="34" charset="0"/>
              <a:cs typeface="Verdana" panose="020B0604030504040204" pitchFamily="34" charset="0"/>
            </a:endParaRPr>
          </a:p>
          <a:p>
            <a:pPr>
              <a:lnSpc>
                <a:spcPct val="100000"/>
              </a:lnSpc>
              <a:spcBef>
                <a:spcPts val="0"/>
              </a:spcBef>
            </a:pPr>
            <a:r>
              <a:rPr lang="en-US" sz="2000" dirty="0">
                <a:latin typeface="Verdana" panose="020B0604030504040204" pitchFamily="34" charset="0"/>
                <a:ea typeface="Verdana" panose="020B0604030504040204" pitchFamily="34" charset="0"/>
                <a:cs typeface="Verdana" panose="020B0604030504040204" pitchFamily="34" charset="0"/>
              </a:rPr>
              <a:t>Mark Jeremy G. Narag</a:t>
            </a:r>
          </a:p>
          <a:p>
            <a:pPr>
              <a:lnSpc>
                <a:spcPct val="100000"/>
              </a:lnSpc>
              <a:spcBef>
                <a:spcPts val="0"/>
              </a:spcBef>
            </a:pPr>
            <a:r>
              <a:rPr lang="en-US" sz="2000" dirty="0">
                <a:latin typeface="Verdana" panose="020B0604030504040204" pitchFamily="34" charset="0"/>
                <a:ea typeface="Verdana" panose="020B0604030504040204" pitchFamily="34" charset="0"/>
                <a:cs typeface="Verdana" panose="020B0604030504040204" pitchFamily="34" charset="0"/>
              </a:rPr>
              <a:t>2014-64423</a:t>
            </a:r>
          </a:p>
          <a:p>
            <a:pPr>
              <a:lnSpc>
                <a:spcPct val="100000"/>
              </a:lnSpc>
              <a:spcBef>
                <a:spcPts val="0"/>
              </a:spcBef>
            </a:pPr>
            <a:r>
              <a:rPr lang="en-US" sz="2000" dirty="0">
                <a:latin typeface="Verdana" panose="020B0604030504040204" pitchFamily="34" charset="0"/>
                <a:ea typeface="Verdana" panose="020B0604030504040204" pitchFamily="34" charset="0"/>
                <a:cs typeface="Verdana" panose="020B0604030504040204" pitchFamily="34" charset="0"/>
              </a:rPr>
              <a:t>PhD Physics</a:t>
            </a:r>
          </a:p>
          <a:p>
            <a:pPr>
              <a:lnSpc>
                <a:spcPct val="100000"/>
              </a:lnSpc>
              <a:spcBef>
                <a:spcPts val="0"/>
              </a:spcBef>
            </a:pPr>
            <a:endParaRPr lang="en-US" sz="2000" dirty="0">
              <a:latin typeface="Verdana" panose="020B0604030504040204" pitchFamily="34" charset="0"/>
              <a:ea typeface="Verdana" panose="020B0604030504040204" pitchFamily="34" charset="0"/>
              <a:cs typeface="Verdana" panose="020B0604030504040204" pitchFamily="34" charset="0"/>
            </a:endParaRPr>
          </a:p>
        </p:txBody>
      </p:sp>
      <p:pic>
        <p:nvPicPr>
          <p:cNvPr id="6" name="Picture 5">
            <a:extLst>
              <a:ext uri="{FF2B5EF4-FFF2-40B4-BE49-F238E27FC236}">
                <a16:creationId xmlns:a16="http://schemas.microsoft.com/office/drawing/2014/main" id="{DE14908D-75F9-0416-03CD-641E9772A35E}"/>
              </a:ext>
            </a:extLst>
          </p:cNvPr>
          <p:cNvPicPr>
            <a:picLocks noChangeAspect="1"/>
          </p:cNvPicPr>
          <p:nvPr/>
        </p:nvPicPr>
        <p:blipFill>
          <a:blip r:embed="rId2"/>
          <a:stretch>
            <a:fillRect/>
          </a:stretch>
        </p:blipFill>
        <p:spPr>
          <a:xfrm>
            <a:off x="0" y="452537"/>
            <a:ext cx="5320205" cy="5952926"/>
          </a:xfrm>
          <a:prstGeom prst="rect">
            <a:avLst/>
          </a:prstGeom>
        </p:spPr>
      </p:pic>
    </p:spTree>
    <p:extLst>
      <p:ext uri="{BB962C8B-B14F-4D97-AF65-F5344CB8AC3E}">
        <p14:creationId xmlns:p14="http://schemas.microsoft.com/office/powerpoint/2010/main" val="14802836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6213E7B-391C-FBB2-FC66-5A57E19D4111}"/>
              </a:ext>
            </a:extLst>
          </p:cNvPr>
          <p:cNvSpPr/>
          <p:nvPr/>
        </p:nvSpPr>
        <p:spPr>
          <a:xfrm>
            <a:off x="0" y="0"/>
            <a:ext cx="12192000" cy="6857989"/>
          </a:xfrm>
          <a:prstGeom prst="rect">
            <a:avLst/>
          </a:prstGeom>
          <a:solidFill>
            <a:srgbClr val="E3E7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177800"/>
            <a:r>
              <a:rPr lang="en-US" sz="2800" b="1" dirty="0">
                <a:solidFill>
                  <a:schemeClr val="tx1"/>
                </a:solidFill>
                <a:latin typeface="Bahnschrift SemiBold" panose="020B0502040204020203" pitchFamily="34" charset="0"/>
              </a:rPr>
              <a:t>Reflection</a:t>
            </a:r>
            <a:endParaRPr lang="en-US" b="1" dirty="0">
              <a:solidFill>
                <a:schemeClr val="tx1"/>
              </a:solidFill>
              <a:latin typeface="Bahnschrift SemiBold" panose="020B0502040204020203" pitchFamily="34" charset="0"/>
            </a:endParaRPr>
          </a:p>
        </p:txBody>
      </p:sp>
      <p:sp>
        <p:nvSpPr>
          <p:cNvPr id="31" name="TextBox 30">
            <a:extLst>
              <a:ext uri="{FF2B5EF4-FFF2-40B4-BE49-F238E27FC236}">
                <a16:creationId xmlns:a16="http://schemas.microsoft.com/office/drawing/2014/main" id="{EDBA3560-27AD-C4EC-6843-A41A8F5C7BF5}"/>
              </a:ext>
            </a:extLst>
          </p:cNvPr>
          <p:cNvSpPr txBox="1"/>
          <p:nvPr/>
        </p:nvSpPr>
        <p:spPr>
          <a:xfrm>
            <a:off x="132353" y="494474"/>
            <a:ext cx="11927294" cy="830997"/>
          </a:xfrm>
          <a:prstGeom prst="rect">
            <a:avLst/>
          </a:prstGeom>
          <a:noFill/>
        </p:spPr>
        <p:txBody>
          <a:bodyPr wrap="square">
            <a:spAutoFit/>
          </a:bodyPr>
          <a:lstStyle/>
          <a:p>
            <a:pPr marL="177800"/>
            <a:r>
              <a:rPr lang="en-US" sz="1600" dirty="0">
                <a:solidFill>
                  <a:schemeClr val="tx1"/>
                </a:solidFill>
                <a:latin typeface="Bahnschrift Light" panose="020B0502040204020203" pitchFamily="34" charset="0"/>
              </a:rPr>
              <a:t>Love love love this activity. I do image compression most of the time so this is fun!!! It’s actually hard to do it in </a:t>
            </a:r>
            <a:r>
              <a:rPr lang="en-US" sz="1600" dirty="0" err="1">
                <a:solidFill>
                  <a:schemeClr val="tx1"/>
                </a:solidFill>
                <a:latin typeface="Bahnschrift Light" panose="020B0502040204020203" pitchFamily="34" charset="0"/>
              </a:rPr>
              <a:t>Matlab</a:t>
            </a:r>
            <a:r>
              <a:rPr lang="en-US" sz="1600" dirty="0">
                <a:solidFill>
                  <a:schemeClr val="tx1"/>
                </a:solidFill>
                <a:latin typeface="Bahnschrift Light" panose="020B0502040204020203" pitchFamily="34" charset="0"/>
              </a:rPr>
              <a:t> since I can’t see built-in packages. But </a:t>
            </a:r>
            <a:r>
              <a:rPr lang="en-US" sz="1600" dirty="0">
                <a:latin typeface="Bahnschrift Light" panose="020B0502040204020203" pitchFamily="34" charset="0"/>
              </a:rPr>
              <a:t>I realize that I can convert my image to 1D since that’s the code that I have last activity, then just transform it back to 2D. I was very it actually worked!!</a:t>
            </a:r>
            <a:endParaRPr lang="en-US" sz="1600" dirty="0">
              <a:solidFill>
                <a:schemeClr val="tx1"/>
              </a:solidFill>
              <a:latin typeface="Bahnschrift Light" panose="020B0502040204020203" pitchFamily="34" charset="0"/>
            </a:endParaRPr>
          </a:p>
        </p:txBody>
      </p:sp>
      <p:graphicFrame>
        <p:nvGraphicFramePr>
          <p:cNvPr id="13" name="Table 13">
            <a:extLst>
              <a:ext uri="{FF2B5EF4-FFF2-40B4-BE49-F238E27FC236}">
                <a16:creationId xmlns:a16="http://schemas.microsoft.com/office/drawing/2014/main" id="{09167213-A37F-1159-6D80-3F243ADAA34D}"/>
              </a:ext>
            </a:extLst>
          </p:cNvPr>
          <p:cNvGraphicFramePr>
            <a:graphicFrameLocks noGrp="1"/>
          </p:cNvGraphicFramePr>
          <p:nvPr>
            <p:extLst>
              <p:ext uri="{D42A27DB-BD31-4B8C-83A1-F6EECF244321}">
                <p14:modId xmlns:p14="http://schemas.microsoft.com/office/powerpoint/2010/main" val="4060536985"/>
              </p:ext>
            </p:extLst>
          </p:nvPr>
        </p:nvGraphicFramePr>
        <p:xfrm>
          <a:off x="413026" y="1498600"/>
          <a:ext cx="11365947" cy="4994270"/>
        </p:xfrm>
        <a:graphic>
          <a:graphicData uri="http://schemas.openxmlformats.org/drawingml/2006/table">
            <a:tbl>
              <a:tblPr firstRow="1" bandRow="1">
                <a:tableStyleId>{5940675A-B579-460E-94D1-54222C63F5DA}</a:tableStyleId>
              </a:tblPr>
              <a:tblGrid>
                <a:gridCol w="2115930">
                  <a:extLst>
                    <a:ext uri="{9D8B030D-6E8A-4147-A177-3AD203B41FA5}">
                      <a16:colId xmlns:a16="http://schemas.microsoft.com/office/drawing/2014/main" val="3376581861"/>
                    </a:ext>
                  </a:extLst>
                </a:gridCol>
                <a:gridCol w="8454887">
                  <a:extLst>
                    <a:ext uri="{9D8B030D-6E8A-4147-A177-3AD203B41FA5}">
                      <a16:colId xmlns:a16="http://schemas.microsoft.com/office/drawing/2014/main" val="3909633527"/>
                    </a:ext>
                  </a:extLst>
                </a:gridCol>
                <a:gridCol w="795130">
                  <a:extLst>
                    <a:ext uri="{9D8B030D-6E8A-4147-A177-3AD203B41FA5}">
                      <a16:colId xmlns:a16="http://schemas.microsoft.com/office/drawing/2014/main" val="2444969827"/>
                    </a:ext>
                  </a:extLst>
                </a:gridCol>
              </a:tblGrid>
              <a:tr h="37217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400" kern="1200" dirty="0">
                          <a:solidFill>
                            <a:schemeClr val="tx1"/>
                          </a:solidFill>
                          <a:effectLst/>
                          <a:latin typeface="+mn-lt"/>
                          <a:ea typeface="+mn-ea"/>
                          <a:cs typeface="+mn-cs"/>
                        </a:rPr>
                        <a:t>CRITERIA </a:t>
                      </a:r>
                      <a:endParaRPr lang="en-PH"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400" kern="1200" dirty="0">
                          <a:solidFill>
                            <a:schemeClr val="tx1"/>
                          </a:solidFill>
                          <a:effectLst/>
                          <a:latin typeface="+mn-lt"/>
                          <a:ea typeface="+mn-ea"/>
                          <a:cs typeface="+mn-cs"/>
                        </a:rPr>
                        <a:t>QUALIFICATIONS </a:t>
                      </a:r>
                      <a:endParaRPr lang="en-PH" sz="14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400" kern="1200" dirty="0">
                          <a:solidFill>
                            <a:schemeClr val="tx1"/>
                          </a:solidFill>
                          <a:effectLst/>
                          <a:latin typeface="+mn-lt"/>
                          <a:ea typeface="+mn-ea"/>
                          <a:cs typeface="+mn-cs"/>
                        </a:rPr>
                        <a:t>SCORE </a:t>
                      </a:r>
                      <a:endParaRPr lang="en-PH" sz="1400" dirty="0"/>
                    </a:p>
                  </a:txBody>
                  <a:tcPr/>
                </a:tc>
                <a:extLst>
                  <a:ext uri="{0D108BD9-81ED-4DB2-BD59-A6C34878D82A}">
                    <a16:rowId xmlns:a16="http://schemas.microsoft.com/office/drawing/2014/main" val="4055871499"/>
                  </a:ext>
                </a:extLst>
              </a:tr>
              <a:tr h="13973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400" kern="1200" dirty="0">
                          <a:solidFill>
                            <a:schemeClr val="tx1"/>
                          </a:solidFill>
                          <a:effectLst/>
                          <a:latin typeface="+mn-lt"/>
                          <a:ea typeface="+mn-ea"/>
                          <a:cs typeface="+mn-cs"/>
                        </a:rPr>
                        <a:t>Technical correctness </a:t>
                      </a:r>
                      <a:endParaRPr lang="en-PH" sz="1400" dirty="0">
                        <a:effectLst/>
                      </a:endParaRPr>
                    </a:p>
                  </a:txBody>
                  <a:tcPr/>
                </a:tc>
                <a:tc>
                  <a:txBody>
                    <a:bodyPr/>
                    <a:lstStyle/>
                    <a:p>
                      <a:pPr marL="285750" indent="-285750">
                        <a:buFont typeface="Arial" panose="020B0604020202020204" pitchFamily="34" charset="0"/>
                        <a:buChar char="•"/>
                      </a:pPr>
                      <a:r>
                        <a:rPr lang="en-PH" sz="1400" kern="1200" dirty="0">
                          <a:solidFill>
                            <a:schemeClr val="tx1"/>
                          </a:solidFill>
                          <a:effectLst/>
                          <a:latin typeface="+mn-lt"/>
                          <a:ea typeface="+mn-ea"/>
                          <a:cs typeface="+mn-cs"/>
                        </a:rPr>
                        <a:t>Met all objectives. </a:t>
                      </a:r>
                      <a:endParaRPr lang="en-PH" sz="1400" dirty="0">
                        <a:effectLst/>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Theory is discussed sufficiently. </a:t>
                      </a:r>
                    </a:p>
                    <a:p>
                      <a:pPr marL="285750" indent="-285750">
                        <a:buFont typeface="Arial" panose="020B0604020202020204" pitchFamily="34" charset="0"/>
                        <a:buChar char="•"/>
                      </a:pPr>
                      <a:r>
                        <a:rPr lang="en-PH" sz="1400" kern="1200" dirty="0">
                          <a:solidFill>
                            <a:schemeClr val="tx1"/>
                          </a:solidFill>
                          <a:effectLst/>
                          <a:latin typeface="+mn-lt"/>
                          <a:ea typeface="+mn-ea"/>
                          <a:cs typeface="+mn-cs"/>
                        </a:rPr>
                        <a:t>Procedures and Results are complete. </a:t>
                      </a:r>
                      <a:endParaRPr lang="en-PH" sz="1400" dirty="0">
                        <a:effectLst/>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Procedures and Results are verifiably correct. </a:t>
                      </a:r>
                      <a:endParaRPr lang="en-PH" sz="1400" dirty="0">
                        <a:effectLst/>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Understood the lesson. </a:t>
                      </a:r>
                      <a:endParaRPr lang="en-PH" sz="1400" dirty="0">
                        <a:effectLst/>
                      </a:endParaRPr>
                    </a:p>
                  </a:txBody>
                  <a:tcPr/>
                </a:tc>
                <a:tc>
                  <a:txBody>
                    <a:bodyPr/>
                    <a:lstStyle/>
                    <a:p>
                      <a:pPr algn="ctr"/>
                      <a:r>
                        <a:rPr lang="en-US" sz="1400" dirty="0"/>
                        <a:t>40</a:t>
                      </a:r>
                    </a:p>
                  </a:txBody>
                  <a:tcPr anchor="ctr"/>
                </a:tc>
                <a:extLst>
                  <a:ext uri="{0D108BD9-81ED-4DB2-BD59-A6C34878D82A}">
                    <a16:rowId xmlns:a16="http://schemas.microsoft.com/office/drawing/2014/main" val="2943735831"/>
                  </a:ext>
                </a:extLst>
              </a:tr>
              <a:tr h="113993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400" kern="1200" dirty="0">
                          <a:solidFill>
                            <a:schemeClr val="tx1"/>
                          </a:solidFill>
                          <a:effectLst/>
                          <a:latin typeface="+mn-lt"/>
                          <a:ea typeface="+mn-ea"/>
                          <a:cs typeface="+mn-cs"/>
                        </a:rPr>
                        <a:t>Quality of presentation </a:t>
                      </a:r>
                      <a:endParaRPr lang="en-PH" sz="1400" dirty="0">
                        <a:effectLst/>
                      </a:endParaRPr>
                    </a:p>
                    <a:p>
                      <a:endParaRPr lang="en-US" sz="1400" dirty="0"/>
                    </a:p>
                  </a:txBody>
                  <a:tcPr/>
                </a:tc>
                <a:tc>
                  <a:txBody>
                    <a:bodyPr/>
                    <a:lstStyle/>
                    <a:p>
                      <a:pPr marL="285750" indent="-285750">
                        <a:buFont typeface="Arial" panose="020B0604020202020204" pitchFamily="34" charset="0"/>
                        <a:buChar char="•"/>
                      </a:pPr>
                      <a:r>
                        <a:rPr lang="en-PH" sz="1400" kern="1200" dirty="0">
                          <a:solidFill>
                            <a:schemeClr val="tx1"/>
                          </a:solidFill>
                          <a:effectLst/>
                          <a:latin typeface="+mn-lt"/>
                          <a:ea typeface="+mn-ea"/>
                          <a:cs typeface="+mn-cs"/>
                        </a:rPr>
                        <a:t>All text and images are of good quality. </a:t>
                      </a:r>
                      <a:endParaRPr lang="en-PH" sz="1400" dirty="0">
                        <a:effectLst/>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Code has sufficient comments and guides. </a:t>
                      </a:r>
                      <a:endParaRPr lang="en-PH" sz="1400" dirty="0">
                        <a:effectLst/>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All plots are properly labeled and are visually understandable. </a:t>
                      </a:r>
                      <a:endParaRPr lang="en-PH" sz="1400" dirty="0">
                        <a:effectLst/>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The report is clear. </a:t>
                      </a:r>
                      <a:endParaRPr lang="en-PH" sz="1400" dirty="0">
                        <a:effectLst/>
                      </a:endParaRPr>
                    </a:p>
                  </a:txBody>
                  <a:tcPr/>
                </a:tc>
                <a:tc>
                  <a:txBody>
                    <a:bodyPr/>
                    <a:lstStyle/>
                    <a:p>
                      <a:pPr algn="ctr"/>
                      <a:r>
                        <a:rPr lang="en-US" sz="1400" dirty="0"/>
                        <a:t>30</a:t>
                      </a:r>
                    </a:p>
                  </a:txBody>
                  <a:tcPr anchor="ctr"/>
                </a:tc>
                <a:extLst>
                  <a:ext uri="{0D108BD9-81ED-4DB2-BD59-A6C34878D82A}">
                    <a16:rowId xmlns:a16="http://schemas.microsoft.com/office/drawing/2014/main" val="172693964"/>
                  </a:ext>
                </a:extLst>
              </a:tr>
              <a:tr h="113993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400" kern="1200" dirty="0">
                          <a:solidFill>
                            <a:schemeClr val="tx1"/>
                          </a:solidFill>
                          <a:effectLst/>
                          <a:latin typeface="+mn-lt"/>
                          <a:ea typeface="+mn-ea"/>
                          <a:cs typeface="+mn-cs"/>
                        </a:rPr>
                        <a:t>Self-Reflection </a:t>
                      </a:r>
                      <a:endParaRPr lang="en-PH" sz="1400" dirty="0">
                        <a:effectLst/>
                      </a:endParaRPr>
                    </a:p>
                    <a:p>
                      <a:endParaRPr lang="en-US" sz="1400" dirty="0"/>
                    </a:p>
                  </a:txBody>
                  <a:tcPr/>
                </a:tc>
                <a:tc>
                  <a:txBody>
                    <a:bodyPr/>
                    <a:lstStyle/>
                    <a:p>
                      <a:pPr marL="285750" indent="-285750">
                        <a:buFont typeface="Arial" panose="020B0604020202020204" pitchFamily="34" charset="0"/>
                        <a:buChar char="•"/>
                      </a:pPr>
                      <a:r>
                        <a:rPr lang="en-PH" sz="1400" kern="1200" dirty="0">
                          <a:solidFill>
                            <a:schemeClr val="tx1"/>
                          </a:solidFill>
                          <a:effectLst/>
                          <a:latin typeface="+mn-lt"/>
                          <a:ea typeface="+mn-ea"/>
                          <a:cs typeface="+mn-cs"/>
                        </a:rPr>
                        <a:t>Explained the validity of results. </a:t>
                      </a:r>
                      <a:endParaRPr lang="en-PH" sz="1400" dirty="0">
                        <a:effectLst/>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Discussed what went right or wrong in the activity. </a:t>
                      </a:r>
                      <a:endParaRPr lang="en-PH" sz="1400" dirty="0">
                        <a:effectLst/>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Justified the self-score. </a:t>
                      </a:r>
                      <a:endParaRPr lang="en-PH" sz="1400" dirty="0">
                        <a:effectLst/>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Acknowledged sources (e.g. persons consulted, references, etc.) </a:t>
                      </a:r>
                      <a:endParaRPr lang="en-PH" sz="1400" dirty="0">
                        <a:effectLst/>
                      </a:endParaRPr>
                    </a:p>
                  </a:txBody>
                  <a:tcPr/>
                </a:tc>
                <a:tc>
                  <a:txBody>
                    <a:bodyPr/>
                    <a:lstStyle/>
                    <a:p>
                      <a:pPr algn="ctr"/>
                      <a:r>
                        <a:rPr lang="en-US" sz="1400" dirty="0"/>
                        <a:t>30</a:t>
                      </a:r>
                    </a:p>
                  </a:txBody>
                  <a:tcPr anchor="ctr"/>
                </a:tc>
                <a:extLst>
                  <a:ext uri="{0D108BD9-81ED-4DB2-BD59-A6C34878D82A}">
                    <a16:rowId xmlns:a16="http://schemas.microsoft.com/office/drawing/2014/main" val="1017022257"/>
                  </a:ext>
                </a:extLst>
              </a:tr>
              <a:tr h="89214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PH" sz="1400" kern="1200" dirty="0">
                          <a:solidFill>
                            <a:schemeClr val="tx1"/>
                          </a:solidFill>
                          <a:effectLst/>
                          <a:latin typeface="+mn-lt"/>
                          <a:ea typeface="+mn-ea"/>
                          <a:cs typeface="+mn-cs"/>
                        </a:rPr>
                        <a:t>Initiative </a:t>
                      </a:r>
                      <a:endParaRPr lang="en-PH" sz="1400" dirty="0"/>
                    </a:p>
                    <a:p>
                      <a:endParaRPr lang="en-US" sz="1400" dirty="0"/>
                    </a:p>
                  </a:txBody>
                  <a:tcPr/>
                </a:tc>
                <a:tc>
                  <a:txBody>
                    <a:bodyPr/>
                    <a:lstStyle/>
                    <a:p>
                      <a:pPr marL="285750" indent="-285750">
                        <a:buFont typeface="Arial" panose="020B0604020202020204" pitchFamily="34" charset="0"/>
                        <a:buChar char="•"/>
                      </a:pPr>
                      <a:r>
                        <a:rPr lang="en-PH" sz="1400" kern="1200" dirty="0">
                          <a:solidFill>
                            <a:schemeClr val="tx1"/>
                          </a:solidFill>
                          <a:effectLst/>
                          <a:latin typeface="+mn-lt"/>
                          <a:ea typeface="+mn-ea"/>
                          <a:cs typeface="+mn-cs"/>
                        </a:rPr>
                        <a:t>Experimented beyond what was required. </a:t>
                      </a:r>
                      <a:r>
                        <a:rPr lang="en-PH" sz="1400" b="1" i="0" kern="1200" dirty="0">
                          <a:solidFill>
                            <a:schemeClr val="tx1"/>
                          </a:solidFill>
                          <a:effectLst/>
                          <a:latin typeface="+mn-lt"/>
                          <a:ea typeface="+mn-ea"/>
                          <a:cs typeface="+mn-cs"/>
                        </a:rPr>
                        <a:t>Yes – I did in RGB</a:t>
                      </a:r>
                      <a:endParaRPr lang="en-PH" sz="1400" kern="1200" dirty="0">
                        <a:solidFill>
                          <a:schemeClr val="tx1"/>
                        </a:solidFill>
                        <a:effectLst/>
                        <a:latin typeface="+mn-lt"/>
                        <a:ea typeface="+mn-ea"/>
                        <a:cs typeface="+mn-cs"/>
                      </a:endParaRPr>
                    </a:p>
                    <a:p>
                      <a:pPr marL="285750" indent="-285750">
                        <a:buFont typeface="Arial" panose="020B0604020202020204" pitchFamily="34" charset="0"/>
                        <a:buChar char="•"/>
                      </a:pPr>
                      <a:r>
                        <a:rPr lang="en-PH" sz="1400" kern="1200" dirty="0">
                          <a:solidFill>
                            <a:schemeClr val="tx1"/>
                          </a:solidFill>
                          <a:effectLst/>
                          <a:latin typeface="+mn-lt"/>
                          <a:ea typeface="+mn-ea"/>
                          <a:cs typeface="+mn-cs"/>
                        </a:rPr>
                        <a:t>Made significant improvements to existing code. </a:t>
                      </a:r>
                      <a:r>
                        <a:rPr lang="en-PH" sz="1400" b="1" kern="1200" dirty="0">
                          <a:solidFill>
                            <a:schemeClr val="tx1"/>
                          </a:solidFill>
                          <a:effectLst/>
                          <a:latin typeface="+mn-lt"/>
                          <a:ea typeface="+mn-ea"/>
                          <a:cs typeface="+mn-cs"/>
                        </a:rPr>
                        <a:t>Yes – automated a code that asks for sampling rate. Also, I transformed my 1D into 2D</a:t>
                      </a:r>
                    </a:p>
                    <a:p>
                      <a:pPr marL="285750" indent="-285750">
                        <a:buFont typeface="Arial" panose="020B0604020202020204" pitchFamily="34" charset="0"/>
                        <a:buChar char="•"/>
                      </a:pPr>
                      <a:r>
                        <a:rPr lang="en-PH" sz="1400" kern="1200" dirty="0">
                          <a:solidFill>
                            <a:schemeClr val="tx1"/>
                          </a:solidFill>
                          <a:effectLst/>
                          <a:latin typeface="+mn-lt"/>
                          <a:ea typeface="+mn-ea"/>
                          <a:cs typeface="+mn-cs"/>
                        </a:rPr>
                        <a:t>Analyzed limitations or potential of technique, etc. </a:t>
                      </a:r>
                      <a:r>
                        <a:rPr lang="en-PH" sz="1400" b="1" i="0" kern="1200" dirty="0">
                          <a:solidFill>
                            <a:schemeClr val="tx1"/>
                          </a:solidFill>
                          <a:effectLst/>
                          <a:latin typeface="+mn-lt"/>
                          <a:ea typeface="+mn-ea"/>
                          <a:cs typeface="+mn-cs"/>
                        </a:rPr>
                        <a:t>Yes</a:t>
                      </a:r>
                      <a:endParaRPr lang="en-PH" sz="1400" b="1" i="0" dirty="0"/>
                    </a:p>
                  </a:txBody>
                  <a:tcPr/>
                </a:tc>
                <a:tc>
                  <a:txBody>
                    <a:bodyPr/>
                    <a:lstStyle/>
                    <a:p>
                      <a:pPr algn="ctr"/>
                      <a:r>
                        <a:rPr lang="en-US" sz="1400" dirty="0"/>
                        <a:t>10</a:t>
                      </a:r>
                    </a:p>
                  </a:txBody>
                  <a:tcPr anchor="ctr"/>
                </a:tc>
                <a:extLst>
                  <a:ext uri="{0D108BD9-81ED-4DB2-BD59-A6C34878D82A}">
                    <a16:rowId xmlns:a16="http://schemas.microsoft.com/office/drawing/2014/main" val="2285592368"/>
                  </a:ext>
                </a:extLst>
              </a:tr>
            </a:tbl>
          </a:graphicData>
        </a:graphic>
      </p:graphicFrame>
      <p:sp>
        <p:nvSpPr>
          <p:cNvPr id="14" name="TextBox 13">
            <a:extLst>
              <a:ext uri="{FF2B5EF4-FFF2-40B4-BE49-F238E27FC236}">
                <a16:creationId xmlns:a16="http://schemas.microsoft.com/office/drawing/2014/main" id="{7E6A8E30-96AA-22CB-9B30-E4567BE9056E}"/>
              </a:ext>
            </a:extLst>
          </p:cNvPr>
          <p:cNvSpPr txBox="1"/>
          <p:nvPr/>
        </p:nvSpPr>
        <p:spPr>
          <a:xfrm>
            <a:off x="11175999" y="6506155"/>
            <a:ext cx="602974" cy="369332"/>
          </a:xfrm>
          <a:prstGeom prst="rect">
            <a:avLst/>
          </a:prstGeom>
          <a:noFill/>
        </p:spPr>
        <p:txBody>
          <a:bodyPr wrap="square" rtlCol="0">
            <a:spAutoFit/>
          </a:bodyPr>
          <a:lstStyle/>
          <a:p>
            <a:r>
              <a:rPr lang="en-US" b="1" dirty="0"/>
              <a:t>100</a:t>
            </a:r>
          </a:p>
        </p:txBody>
      </p:sp>
    </p:spTree>
    <p:extLst>
      <p:ext uri="{BB962C8B-B14F-4D97-AF65-F5344CB8AC3E}">
        <p14:creationId xmlns:p14="http://schemas.microsoft.com/office/powerpoint/2010/main" val="37466886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77C2D7-BDC2-A099-20C2-58E689BA0592}"/>
              </a:ext>
            </a:extLst>
          </p:cNvPr>
          <p:cNvSpPr>
            <a:spLocks noGrp="1"/>
          </p:cNvSpPr>
          <p:nvPr>
            <p:ph type="ctrTitle"/>
          </p:nvPr>
        </p:nvSpPr>
        <p:spPr>
          <a:xfrm>
            <a:off x="5393635" y="1049595"/>
            <a:ext cx="6320528" cy="4152762"/>
          </a:xfrm>
        </p:spPr>
        <p:txBody>
          <a:bodyPr anchor="t">
            <a:noAutofit/>
          </a:bodyPr>
          <a:lstStyle/>
          <a:p>
            <a:pPr>
              <a:lnSpc>
                <a:spcPct val="100000"/>
              </a:lnSpc>
            </a:pPr>
            <a:r>
              <a:rPr lang="en-US" sz="3200" dirty="0">
                <a:solidFill>
                  <a:schemeClr val="tx1"/>
                </a:solidFill>
              </a:rPr>
              <a:t>All the codes and files in this activity are available on my </a:t>
            </a:r>
            <a:r>
              <a:rPr lang="en-US" sz="3200" dirty="0" err="1">
                <a:solidFill>
                  <a:schemeClr val="tx1"/>
                </a:solidFill>
              </a:rPr>
              <a:t>Github</a:t>
            </a:r>
            <a:r>
              <a:rPr lang="en-US" sz="3200" dirty="0">
                <a:solidFill>
                  <a:schemeClr val="tx1"/>
                </a:solidFill>
              </a:rPr>
              <a:t>:</a:t>
            </a:r>
            <a:br>
              <a:rPr lang="en-US" sz="3200" dirty="0">
                <a:solidFill>
                  <a:schemeClr val="tx1"/>
                </a:solidFill>
              </a:rPr>
            </a:br>
            <a:br>
              <a:rPr lang="en-US" sz="3200" dirty="0">
                <a:solidFill>
                  <a:schemeClr val="tx1"/>
                </a:solidFill>
              </a:rPr>
            </a:br>
            <a:br>
              <a:rPr lang="en-US" sz="3200" dirty="0">
                <a:solidFill>
                  <a:schemeClr val="tx1"/>
                </a:solidFill>
              </a:rPr>
            </a:br>
            <a:r>
              <a:rPr lang="en-US" sz="1800" dirty="0">
                <a:solidFill>
                  <a:schemeClr val="tx1"/>
                </a:solidFill>
                <a:hlinkClick r:id="rId2"/>
              </a:rPr>
              <a:t>https://github.com/mgnarag/physics305_computational_imaging</a:t>
            </a:r>
            <a:endParaRPr lang="en-US" sz="3200" dirty="0">
              <a:solidFill>
                <a:schemeClr val="tx1"/>
              </a:solidFill>
            </a:endParaRPr>
          </a:p>
        </p:txBody>
      </p:sp>
      <p:pic>
        <p:nvPicPr>
          <p:cNvPr id="1028" name="Picture 4" descr="Github Logo transparent PNG - StickPNG">
            <a:extLst>
              <a:ext uri="{FF2B5EF4-FFF2-40B4-BE49-F238E27FC236}">
                <a16:creationId xmlns:a16="http://schemas.microsoft.com/office/drawing/2014/main" id="{97EF2D93-6E71-B212-DBC7-001AF4F241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59203" y="3649363"/>
            <a:ext cx="1589392" cy="155299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4B057224-A740-E2AB-9C62-E395908E5532}"/>
              </a:ext>
            </a:extLst>
          </p:cNvPr>
          <p:cNvPicPr>
            <a:picLocks noChangeAspect="1"/>
          </p:cNvPicPr>
          <p:nvPr/>
        </p:nvPicPr>
        <p:blipFill>
          <a:blip r:embed="rId4"/>
          <a:stretch>
            <a:fillRect/>
          </a:stretch>
        </p:blipFill>
        <p:spPr>
          <a:xfrm>
            <a:off x="0" y="452537"/>
            <a:ext cx="5320205" cy="5952926"/>
          </a:xfrm>
          <a:prstGeom prst="rect">
            <a:avLst/>
          </a:prstGeom>
        </p:spPr>
      </p:pic>
    </p:spTree>
    <p:extLst>
      <p:ext uri="{BB962C8B-B14F-4D97-AF65-F5344CB8AC3E}">
        <p14:creationId xmlns:p14="http://schemas.microsoft.com/office/powerpoint/2010/main" val="11304788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D8602137-06D1-CFCB-1C33-738C1CAA2876}"/>
              </a:ext>
            </a:extLst>
          </p:cNvPr>
          <p:cNvSpPr/>
          <p:nvPr/>
        </p:nvSpPr>
        <p:spPr>
          <a:xfrm>
            <a:off x="561256" y="584913"/>
            <a:ext cx="11330860" cy="634287"/>
          </a:xfrm>
          <a:custGeom>
            <a:avLst/>
            <a:gdLst>
              <a:gd name="connsiteX0" fmla="*/ 0 w 11330860"/>
              <a:gd name="connsiteY0" fmla="*/ 0 h 634287"/>
              <a:gd name="connsiteX1" fmla="*/ 11330860 w 11330860"/>
              <a:gd name="connsiteY1" fmla="*/ 0 h 634287"/>
              <a:gd name="connsiteX2" fmla="*/ 11330860 w 11330860"/>
              <a:gd name="connsiteY2" fmla="*/ 634287 h 634287"/>
              <a:gd name="connsiteX3" fmla="*/ 0 w 11330860"/>
              <a:gd name="connsiteY3" fmla="*/ 634287 h 634287"/>
              <a:gd name="connsiteX4" fmla="*/ 0 w 11330860"/>
              <a:gd name="connsiteY4" fmla="*/ 0 h 634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30860" h="634287" fill="none" extrusionOk="0">
                <a:moveTo>
                  <a:pt x="0" y="0"/>
                </a:moveTo>
                <a:cubicBezTo>
                  <a:pt x="4933862" y="-44755"/>
                  <a:pt x="7374628" y="-103335"/>
                  <a:pt x="11330860" y="0"/>
                </a:cubicBezTo>
                <a:cubicBezTo>
                  <a:pt x="11301764" y="304747"/>
                  <a:pt x="11354232" y="445058"/>
                  <a:pt x="11330860" y="634287"/>
                </a:cubicBezTo>
                <a:cubicBezTo>
                  <a:pt x="5749268" y="547294"/>
                  <a:pt x="4870383" y="611745"/>
                  <a:pt x="0" y="634287"/>
                </a:cubicBezTo>
                <a:cubicBezTo>
                  <a:pt x="-25778" y="543886"/>
                  <a:pt x="-31699" y="231357"/>
                  <a:pt x="0" y="0"/>
                </a:cubicBezTo>
                <a:close/>
              </a:path>
              <a:path w="11330860" h="634287" stroke="0" extrusionOk="0">
                <a:moveTo>
                  <a:pt x="0" y="0"/>
                </a:moveTo>
                <a:cubicBezTo>
                  <a:pt x="2384500" y="-160477"/>
                  <a:pt x="10034050" y="-51439"/>
                  <a:pt x="11330860" y="0"/>
                </a:cubicBezTo>
                <a:cubicBezTo>
                  <a:pt x="11363153" y="172908"/>
                  <a:pt x="11298779" y="487625"/>
                  <a:pt x="11330860" y="634287"/>
                </a:cubicBezTo>
                <a:cubicBezTo>
                  <a:pt x="5772462" y="793171"/>
                  <a:pt x="4524143" y="643739"/>
                  <a:pt x="0" y="634287"/>
                </a:cubicBezTo>
                <a:cubicBezTo>
                  <a:pt x="-11346" y="427171"/>
                  <a:pt x="42121" y="291542"/>
                  <a:pt x="0" y="0"/>
                </a:cubicBezTo>
                <a:close/>
              </a:path>
            </a:pathLst>
          </a:custGeom>
          <a:solidFill>
            <a:schemeClr val="accent4">
              <a:lumMod val="20000"/>
              <a:lumOff val="80000"/>
            </a:schemeClr>
          </a:solidFill>
          <a:ln>
            <a:solidFill>
              <a:schemeClr val="accent4">
                <a:lumMod val="20000"/>
                <a:lumOff val="80000"/>
              </a:schemeClr>
            </a:solidFill>
            <a:extLst>
              <a:ext uri="{C807C97D-BFC1-408E-A445-0C87EB9F89A2}">
                <ask:lineSketchStyleProps xmlns:ask="http://schemas.microsoft.com/office/drawing/2018/sketchyshapes" sd="4172543058">
                  <a:prstGeom prst="rect">
                    <a:avLst/>
                  </a:prstGeom>
                  <ask:type>
                    <ask:lineSketchCurve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566BD868-7D1A-4574-E520-7B194BD8C420}"/>
              </a:ext>
            </a:extLst>
          </p:cNvPr>
          <p:cNvSpPr txBox="1"/>
          <p:nvPr/>
        </p:nvSpPr>
        <p:spPr>
          <a:xfrm>
            <a:off x="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Background 	  	|   	</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Methods   	|   	Results and Discussion</a:t>
            </a:r>
          </a:p>
        </p:txBody>
      </p:sp>
      <p:sp>
        <p:nvSpPr>
          <p:cNvPr id="13" name="Title 12">
            <a:extLst>
              <a:ext uri="{FF2B5EF4-FFF2-40B4-BE49-F238E27FC236}">
                <a16:creationId xmlns:a16="http://schemas.microsoft.com/office/drawing/2014/main" id="{75585E0C-8CC4-9945-3269-01999D84C879}"/>
              </a:ext>
            </a:extLst>
          </p:cNvPr>
          <p:cNvSpPr>
            <a:spLocks noGrp="1"/>
          </p:cNvSpPr>
          <p:nvPr>
            <p:ph type="title"/>
          </p:nvPr>
        </p:nvSpPr>
        <p:spPr>
          <a:xfrm>
            <a:off x="687441" y="571899"/>
            <a:ext cx="8318088" cy="647301"/>
          </a:xfrm>
        </p:spPr>
        <p:txBody>
          <a:bodyPr>
            <a:normAutofit/>
          </a:bodyPr>
          <a:lstStyle/>
          <a:p>
            <a:r>
              <a:rPr lang="en-US" sz="2300" dirty="0"/>
              <a:t>Compressive sensing</a:t>
            </a:r>
          </a:p>
        </p:txBody>
      </p:sp>
      <p:sp>
        <p:nvSpPr>
          <p:cNvPr id="2" name="Footer Placeholder 1">
            <a:extLst>
              <a:ext uri="{FF2B5EF4-FFF2-40B4-BE49-F238E27FC236}">
                <a16:creationId xmlns:a16="http://schemas.microsoft.com/office/drawing/2014/main" id="{3B5BEF8B-9C3A-6DF8-8203-4DA36B6AF9CE}"/>
              </a:ext>
            </a:extLst>
          </p:cNvPr>
          <p:cNvSpPr>
            <a:spLocks noGrp="1"/>
          </p:cNvSpPr>
          <p:nvPr>
            <p:ph type="ftr" sz="quarter" idx="3"/>
          </p:nvPr>
        </p:nvSpPr>
        <p:spPr/>
        <p:txBody>
          <a:bodyPr/>
          <a:lstStyle/>
          <a:p>
            <a:r>
              <a:rPr lang="en-US"/>
              <a:t>Physics 305: Activity 4 - Compressing sensing on images  by Mark Jeremy G. Narag</a:t>
            </a:r>
            <a:endParaRPr lang="en-US" dirty="0"/>
          </a:p>
        </p:txBody>
      </p:sp>
      <mc:AlternateContent xmlns:mc="http://schemas.openxmlformats.org/markup-compatibility/2006">
        <mc:Choice xmlns:a14="http://schemas.microsoft.com/office/drawing/2010/main" Requires="a14">
          <p:sp>
            <p:nvSpPr>
              <p:cNvPr id="9" name="Content Placeholder 2">
                <a:extLst>
                  <a:ext uri="{FF2B5EF4-FFF2-40B4-BE49-F238E27FC236}">
                    <a16:creationId xmlns:a16="http://schemas.microsoft.com/office/drawing/2014/main" id="{19A77326-0E4A-4AA5-36A1-3FDCAF664DF8}"/>
                  </a:ext>
                </a:extLst>
              </p:cNvPr>
              <p:cNvSpPr txBox="1">
                <a:spLocks/>
              </p:cNvSpPr>
              <p:nvPr/>
            </p:nvSpPr>
            <p:spPr>
              <a:xfrm>
                <a:off x="469900" y="1431614"/>
                <a:ext cx="11422216" cy="49870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PH" sz="1800" dirty="0"/>
                  <a:t>Signal to audio, we can also do compressive sensing on images! Remember that audio is 1D signal and image is 2D signal! So just a recall:</a:t>
                </a:r>
              </a:p>
              <a:p>
                <a:pPr marL="0" indent="0">
                  <a:buNone/>
                </a:pPr>
                <a:r>
                  <a:rPr lang="en-US" sz="1800" dirty="0"/>
                  <a:t>Say for example that we let y be the random measurement</a:t>
                </a:r>
              </a:p>
              <a:p>
                <a:pPr marL="0" indent="0">
                  <a:buFont typeface="Arial" panose="020B0604020202020204" pitchFamily="34" charset="0"/>
                  <a:buNone/>
                </a:pPr>
                <a14:m>
                  <m:oMathPara xmlns:m="http://schemas.openxmlformats.org/officeDocument/2006/math">
                    <m:oMathParaPr>
                      <m:jc m:val="centerGroup"/>
                    </m:oMathParaPr>
                    <m:oMath xmlns:m="http://schemas.openxmlformats.org/officeDocument/2006/math">
                      <m:r>
                        <a:rPr lang="en-US" sz="1800" b="1" i="1" smtClean="0">
                          <a:latin typeface="Cambria Math" panose="02040503050406030204" pitchFamily="18" charset="0"/>
                        </a:rPr>
                        <m:t>𝒚</m:t>
                      </m:r>
                      <m:r>
                        <a:rPr lang="en-US" sz="1800" b="1" i="1" smtClean="0">
                          <a:latin typeface="Cambria Math" panose="02040503050406030204" pitchFamily="18" charset="0"/>
                        </a:rPr>
                        <m:t>=</m:t>
                      </m:r>
                      <m:r>
                        <a:rPr lang="en-US" sz="1800" b="1" i="1" smtClean="0">
                          <a:latin typeface="Cambria Math" panose="02040503050406030204" pitchFamily="18" charset="0"/>
                        </a:rPr>
                        <m:t>𝑪𝒙</m:t>
                      </m:r>
                    </m:oMath>
                  </m:oMathPara>
                </a14:m>
                <a:endParaRPr lang="en-US" sz="1800" b="1" dirty="0"/>
              </a:p>
              <a:p>
                <a:pPr marL="0" indent="0">
                  <a:buNone/>
                </a:pPr>
                <a:r>
                  <a:rPr lang="en-US" sz="1800" dirty="0"/>
                  <a:t>where </a:t>
                </a:r>
                <a:r>
                  <a:rPr lang="en-US" sz="1800" b="1" dirty="0"/>
                  <a:t>C</a:t>
                </a:r>
                <a:r>
                  <a:rPr lang="en-US" sz="1800" dirty="0"/>
                  <a:t> is the measurement matrix. We can express it as</a:t>
                </a:r>
              </a:p>
              <a:p>
                <a:pPr marL="0" indent="0">
                  <a:buNone/>
                </a:pPr>
                <a:endParaRPr lang="en-US" sz="1800" dirty="0"/>
              </a:p>
              <a:p>
                <a:pPr marL="0" indent="0">
                  <a:buFont typeface="Arial" panose="020B0604020202020204" pitchFamily="34" charset="0"/>
                  <a:buNone/>
                </a:pPr>
                <a14:m>
                  <m:oMathPara xmlns:m="http://schemas.openxmlformats.org/officeDocument/2006/math">
                    <m:oMathParaPr>
                      <m:jc m:val="centerGroup"/>
                    </m:oMathParaPr>
                    <m:oMath xmlns:m="http://schemas.openxmlformats.org/officeDocument/2006/math">
                      <m:r>
                        <a:rPr lang="en-US" sz="1800" b="1" i="1" smtClean="0">
                          <a:latin typeface="Cambria Math" panose="02040503050406030204" pitchFamily="18" charset="0"/>
                        </a:rPr>
                        <m:t>𝒚</m:t>
                      </m:r>
                      <m:r>
                        <a:rPr lang="en-US" sz="1800" b="1" i="1" smtClean="0">
                          <a:latin typeface="Cambria Math" panose="02040503050406030204" pitchFamily="18" charset="0"/>
                        </a:rPr>
                        <m:t>=</m:t>
                      </m:r>
                      <m:r>
                        <a:rPr lang="en-US" sz="1800" b="1" i="1" smtClean="0">
                          <a:latin typeface="Cambria Math" panose="02040503050406030204" pitchFamily="18" charset="0"/>
                        </a:rPr>
                        <m:t>𝑪</m:t>
                      </m:r>
                      <m:r>
                        <a:rPr lang="en-US" sz="1800" b="1" smtClean="0">
                          <a:latin typeface="Cambria Math" panose="02040503050406030204" pitchFamily="18" charset="0"/>
                        </a:rPr>
                        <m:t>𝚿</m:t>
                      </m:r>
                      <m:r>
                        <a:rPr lang="en-US" sz="1800" b="1" i="1" smtClean="0">
                          <a:latin typeface="Cambria Math" panose="02040503050406030204" pitchFamily="18" charset="0"/>
                        </a:rPr>
                        <m:t>𝒔</m:t>
                      </m:r>
                    </m:oMath>
                  </m:oMathPara>
                </a14:m>
                <a:endParaRPr lang="en-US" sz="1800" b="1" dirty="0"/>
              </a:p>
              <a:p>
                <a:pPr marL="0" indent="0">
                  <a:buFont typeface="Arial" panose="020B0604020202020204" pitchFamily="34" charset="0"/>
                  <a:buNone/>
                </a:pPr>
                <a:r>
                  <a:rPr lang="en-US" sz="1800" dirty="0"/>
                  <a:t>where </a:t>
                </a:r>
                <a14:m>
                  <m:oMath xmlns:m="http://schemas.openxmlformats.org/officeDocument/2006/math">
                    <m:r>
                      <a:rPr lang="en-US" sz="1800" b="1" smtClean="0">
                        <a:latin typeface="Cambria Math" panose="02040503050406030204" pitchFamily="18" charset="0"/>
                      </a:rPr>
                      <m:t>𝚿</m:t>
                    </m:r>
                  </m:oMath>
                </a14:m>
                <a:r>
                  <a:rPr lang="en-US" sz="1800" dirty="0"/>
                  <a:t> is our basis function (usually discrete cosine transform) and </a:t>
                </a:r>
                <a:r>
                  <a:rPr lang="en-US" sz="1800" b="1" dirty="0"/>
                  <a:t>s </a:t>
                </a:r>
                <a:r>
                  <a:rPr lang="en-US" sz="1800" dirty="0"/>
                  <a:t>is what we want to solve</a:t>
                </a:r>
              </a:p>
              <a:p>
                <a:pPr marL="0" indent="0" algn="ctr">
                  <a:buFont typeface="Arial" panose="020B0604020202020204" pitchFamily="34" charset="0"/>
                  <a:buNone/>
                </a:pPr>
                <a14:m>
                  <m:oMath xmlns:m="http://schemas.openxmlformats.org/officeDocument/2006/math">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𝒔</m:t>
                        </m:r>
                      </m:e>
                    </m:acc>
                    <m:r>
                      <a:rPr lang="en-US" sz="1800" i="1" dirty="0" smtClean="0">
                        <a:latin typeface="Cambria Math" panose="02040503050406030204" pitchFamily="18" charset="0"/>
                      </a:rPr>
                      <m:t>=</m:t>
                    </m:r>
                    <m:r>
                      <a:rPr lang="en-US" sz="1800" i="1" dirty="0" smtClean="0">
                        <a:latin typeface="Cambria Math" panose="02040503050406030204" pitchFamily="18" charset="0"/>
                      </a:rPr>
                      <m:t>𝑎𝑟𝑔𝑚𝑖𝑛</m:t>
                    </m:r>
                    <m:sSub>
                      <m:sSubPr>
                        <m:ctrlPr>
                          <a:rPr lang="en-US" sz="1800" i="1" dirty="0" smtClean="0">
                            <a:latin typeface="Cambria Math" panose="02040503050406030204" pitchFamily="18" charset="0"/>
                          </a:rPr>
                        </m:ctrlPr>
                      </m:sSubPr>
                      <m:e>
                        <m:d>
                          <m:dPr>
                            <m:begChr m:val="‖"/>
                            <m:endChr m:val="‖"/>
                            <m:ctrlPr>
                              <a:rPr lang="en-US" sz="1800" b="1" i="1" dirty="0" smtClean="0">
                                <a:latin typeface="Cambria Math" panose="02040503050406030204" pitchFamily="18" charset="0"/>
                              </a:rPr>
                            </m:ctrlPr>
                          </m:dPr>
                          <m:e>
                            <m:r>
                              <a:rPr lang="en-US" sz="1800" b="1" i="1" dirty="0" smtClean="0">
                                <a:latin typeface="Cambria Math" panose="02040503050406030204" pitchFamily="18" charset="0"/>
                              </a:rPr>
                              <m:t>𝒔</m:t>
                            </m:r>
                          </m:e>
                        </m:d>
                      </m:e>
                      <m:sub>
                        <m:r>
                          <a:rPr lang="en-US" sz="1800" i="1" dirty="0" smtClean="0">
                            <a:latin typeface="Cambria Math" panose="02040503050406030204" pitchFamily="18" charset="0"/>
                          </a:rPr>
                          <m:t>1</m:t>
                        </m:r>
                      </m:sub>
                    </m:sSub>
                    <m:r>
                      <a:rPr lang="en-US" sz="1800" i="1" dirty="0" smtClean="0">
                        <a:latin typeface="Cambria Math" panose="02040503050406030204" pitchFamily="18" charset="0"/>
                      </a:rPr>
                      <m:t> </m:t>
                    </m:r>
                  </m:oMath>
                </a14:m>
                <a:r>
                  <a:rPr lang="en-US" sz="1800" dirty="0"/>
                  <a:t>subject to </a:t>
                </a:r>
                <a14:m>
                  <m:oMath xmlns:m="http://schemas.openxmlformats.org/officeDocument/2006/math">
                    <m:r>
                      <a:rPr lang="en-US" sz="1800" b="1" i="1" smtClean="0">
                        <a:latin typeface="Cambria Math" panose="02040503050406030204" pitchFamily="18" charset="0"/>
                      </a:rPr>
                      <m:t>𝒚</m:t>
                    </m:r>
                    <m:r>
                      <a:rPr lang="en-US" sz="1800" i="1" smtClean="0">
                        <a:latin typeface="Cambria Math" panose="02040503050406030204" pitchFamily="18" charset="0"/>
                      </a:rPr>
                      <m:t>=</m:t>
                    </m:r>
                    <m:r>
                      <a:rPr lang="en-US" sz="1800" b="1" i="1" smtClean="0">
                        <a:latin typeface="Cambria Math" panose="02040503050406030204" pitchFamily="18" charset="0"/>
                      </a:rPr>
                      <m:t>𝑪</m:t>
                    </m:r>
                    <m:r>
                      <a:rPr lang="en-US" sz="1800" b="1" smtClean="0">
                        <a:latin typeface="Cambria Math" panose="02040503050406030204" pitchFamily="18" charset="0"/>
                      </a:rPr>
                      <m:t>𝚿</m:t>
                    </m:r>
                    <m:r>
                      <a:rPr lang="en-US" sz="1800" b="1" i="1" smtClean="0">
                        <a:latin typeface="Cambria Math" panose="02040503050406030204" pitchFamily="18" charset="0"/>
                      </a:rPr>
                      <m:t>𝒔</m:t>
                    </m:r>
                  </m:oMath>
                </a14:m>
                <a:endParaRPr lang="en-US" sz="1800" b="1" dirty="0"/>
              </a:p>
              <a:p>
                <a:pPr marL="0" indent="0">
                  <a:buFont typeface="Arial" panose="020B0604020202020204" pitchFamily="34" charset="0"/>
                  <a:buNone/>
                </a:pPr>
                <a:endParaRPr lang="en-US" sz="1800" dirty="0"/>
              </a:p>
              <a:p>
                <a:pPr marL="0" indent="0">
                  <a:buFont typeface="Arial" panose="020B0604020202020204" pitchFamily="34" charset="0"/>
                  <a:buNone/>
                </a:pPr>
                <a:r>
                  <a:rPr lang="en-US" sz="1800" dirty="0"/>
                  <a:t>where </a:t>
                </a:r>
                <a14:m>
                  <m:oMath xmlns:m="http://schemas.openxmlformats.org/officeDocument/2006/math">
                    <m:sSub>
                      <m:sSubPr>
                        <m:ctrlPr>
                          <a:rPr lang="en-US" sz="1800" i="1" smtClean="0">
                            <a:latin typeface="Cambria Math" panose="02040503050406030204" pitchFamily="18" charset="0"/>
                          </a:rPr>
                        </m:ctrlPr>
                      </m:sSubPr>
                      <m:e>
                        <m:d>
                          <m:dPr>
                            <m:begChr m:val="‖"/>
                            <m:endChr m:val="‖"/>
                            <m:ctrlPr>
                              <a:rPr lang="en-US" sz="1800" i="1" smtClean="0">
                                <a:latin typeface="Cambria Math" panose="02040503050406030204" pitchFamily="18" charset="0"/>
                              </a:rPr>
                            </m:ctrlPr>
                          </m:dPr>
                          <m:e>
                            <m:r>
                              <a:rPr lang="en-US" sz="1800" i="1">
                                <a:latin typeface="Cambria Math" panose="02040503050406030204" pitchFamily="18" charset="0"/>
                                <a:ea typeface="Cambria Math" panose="02040503050406030204" pitchFamily="18" charset="0"/>
                              </a:rPr>
                              <m:t>∙</m:t>
                            </m:r>
                          </m:e>
                        </m:d>
                      </m:e>
                      <m:sub>
                        <m:r>
                          <a:rPr lang="en-US" sz="1800" i="1" smtClean="0">
                            <a:latin typeface="Cambria Math" panose="02040503050406030204" pitchFamily="18" charset="0"/>
                          </a:rPr>
                          <m:t>1</m:t>
                        </m:r>
                      </m:sub>
                    </m:sSub>
                  </m:oMath>
                </a14:m>
                <a:r>
                  <a:rPr lang="en-US" sz="1800" dirty="0"/>
                  <a:t> is the </a:t>
                </a:r>
                <a14:m>
                  <m:oMath xmlns:m="http://schemas.openxmlformats.org/officeDocument/2006/math">
                    <m:sSub>
                      <m:sSubPr>
                        <m:ctrlPr>
                          <a:rPr lang="en-US" sz="1800" i="1" smtClean="0">
                            <a:latin typeface="Cambria Math" panose="02040503050406030204" pitchFamily="18" charset="0"/>
                          </a:rPr>
                        </m:ctrlPr>
                      </m:sSubPr>
                      <m:e>
                        <m:r>
                          <a:rPr lang="en-US" sz="1800" i="1" smtClean="0">
                            <a:latin typeface="Cambria Math" panose="02040503050406030204" pitchFamily="18" charset="0"/>
                          </a:rPr>
                          <m:t>𝑙</m:t>
                        </m:r>
                      </m:e>
                      <m:sub>
                        <m:r>
                          <a:rPr lang="en-US" sz="1800" i="1" smtClean="0">
                            <a:latin typeface="Cambria Math" panose="02040503050406030204" pitchFamily="18" charset="0"/>
                          </a:rPr>
                          <m:t>1</m:t>
                        </m:r>
                      </m:sub>
                    </m:sSub>
                  </m:oMath>
                </a14:m>
                <a:r>
                  <a:rPr lang="en-US" sz="1800" dirty="0"/>
                  <a:t> norm (Manhattan distance) given by</a:t>
                </a:r>
              </a:p>
              <a:p>
                <a:pPr marL="0" indent="0">
                  <a:buFont typeface="Arial" panose="020B0604020202020204" pitchFamily="34" charset="0"/>
                  <a:buNone/>
                </a:pPr>
                <a:endParaRPr lang="en-US" sz="1800" i="1" dirty="0"/>
              </a:p>
              <a:p>
                <a:pPr marL="0" indent="0">
                  <a:buFont typeface="Arial" panose="020B0604020202020204" pitchFamily="34" charset="0"/>
                  <a:buNone/>
                </a:pPr>
                <a14:m>
                  <m:oMathPara xmlns:m="http://schemas.openxmlformats.org/officeDocument/2006/math">
                    <m:oMathParaPr>
                      <m:jc m:val="centerGroup"/>
                    </m:oMathParaPr>
                    <m:oMath xmlns:m="http://schemas.openxmlformats.org/officeDocument/2006/math">
                      <m:sSub>
                        <m:sSubPr>
                          <m:ctrlPr>
                            <a:rPr lang="en-US" sz="1800" i="1" smtClean="0">
                              <a:latin typeface="Cambria Math" panose="02040503050406030204" pitchFamily="18" charset="0"/>
                            </a:rPr>
                          </m:ctrlPr>
                        </m:sSubPr>
                        <m:e>
                          <m:d>
                            <m:dPr>
                              <m:begChr m:val="‖"/>
                              <m:endChr m:val="‖"/>
                              <m:ctrlPr>
                                <a:rPr lang="en-US" sz="1800" b="1" i="1" smtClean="0">
                                  <a:latin typeface="Cambria Math" panose="02040503050406030204" pitchFamily="18" charset="0"/>
                                </a:rPr>
                              </m:ctrlPr>
                            </m:dPr>
                            <m:e>
                              <m:r>
                                <a:rPr lang="en-US" sz="1800" b="1" i="1" smtClean="0">
                                  <a:latin typeface="Cambria Math" panose="02040503050406030204" pitchFamily="18" charset="0"/>
                                </a:rPr>
                                <m:t>𝒔</m:t>
                              </m:r>
                            </m:e>
                          </m:d>
                        </m:e>
                        <m:sub>
                          <m:r>
                            <a:rPr lang="en-US" sz="1800" i="1" smtClean="0">
                              <a:latin typeface="Cambria Math" panose="02040503050406030204" pitchFamily="18" charset="0"/>
                            </a:rPr>
                            <m:t>1</m:t>
                          </m:r>
                        </m:sub>
                      </m:sSub>
                      <m:r>
                        <a:rPr lang="en-US" sz="1800" i="1" smtClean="0">
                          <a:latin typeface="Cambria Math" panose="02040503050406030204" pitchFamily="18" charset="0"/>
                        </a:rPr>
                        <m:t>=</m:t>
                      </m:r>
                      <m:nary>
                        <m:naryPr>
                          <m:chr m:val="∑"/>
                          <m:ctrlPr>
                            <a:rPr lang="en-US" sz="1800" i="1" smtClean="0">
                              <a:latin typeface="Cambria Math" panose="02040503050406030204" pitchFamily="18" charset="0"/>
                            </a:rPr>
                          </m:ctrlPr>
                        </m:naryPr>
                        <m:sub>
                          <m:r>
                            <m:rPr>
                              <m:brk m:alnAt="23"/>
                            </m:rPr>
                            <a:rPr lang="en-US" sz="1800" i="1" smtClean="0">
                              <a:latin typeface="Cambria Math" panose="02040503050406030204" pitchFamily="18" charset="0"/>
                            </a:rPr>
                            <m:t>𝑘</m:t>
                          </m:r>
                          <m:r>
                            <a:rPr lang="en-US" sz="1800" i="1" smtClean="0">
                              <a:latin typeface="Cambria Math" panose="02040503050406030204" pitchFamily="18" charset="0"/>
                            </a:rPr>
                            <m:t>=1</m:t>
                          </m:r>
                        </m:sub>
                        <m:sup>
                          <m:r>
                            <a:rPr lang="en-US" sz="1800" i="1" smtClean="0">
                              <a:latin typeface="Cambria Math" panose="02040503050406030204" pitchFamily="18" charset="0"/>
                            </a:rPr>
                            <m:t>𝑛</m:t>
                          </m:r>
                        </m:sup>
                        <m:e>
                          <m:d>
                            <m:dPr>
                              <m:begChr m:val="|"/>
                              <m:endChr m:val="|"/>
                              <m:ctrlPr>
                                <a:rPr lang="en-US" sz="1800" i="1" smtClean="0">
                                  <a:latin typeface="Cambria Math" panose="02040503050406030204" pitchFamily="18" charset="0"/>
                                </a:rPr>
                              </m:ctrlPr>
                            </m:dPr>
                            <m:e>
                              <m:sSub>
                                <m:sSubPr>
                                  <m:ctrlPr>
                                    <a:rPr lang="en-US" sz="1800" i="1" smtClean="0">
                                      <a:latin typeface="Cambria Math" panose="02040503050406030204" pitchFamily="18" charset="0"/>
                                    </a:rPr>
                                  </m:ctrlPr>
                                </m:sSubPr>
                                <m:e>
                                  <m:r>
                                    <a:rPr lang="en-US" sz="1800" i="1" smtClean="0">
                                      <a:latin typeface="Cambria Math" panose="02040503050406030204" pitchFamily="18" charset="0"/>
                                    </a:rPr>
                                    <m:t>𝑠</m:t>
                                  </m:r>
                                </m:e>
                                <m:sub>
                                  <m:r>
                                    <a:rPr lang="en-US" sz="1800" i="1" smtClean="0">
                                      <a:latin typeface="Cambria Math" panose="02040503050406030204" pitchFamily="18" charset="0"/>
                                    </a:rPr>
                                    <m:t>𝑘</m:t>
                                  </m:r>
                                </m:sub>
                              </m:sSub>
                            </m:e>
                          </m:d>
                        </m:e>
                      </m:nary>
                    </m:oMath>
                  </m:oMathPara>
                </a14:m>
                <a:endParaRPr lang="en-US" sz="1800" dirty="0"/>
              </a:p>
            </p:txBody>
          </p:sp>
        </mc:Choice>
        <mc:Fallback>
          <p:sp>
            <p:nvSpPr>
              <p:cNvPr id="9" name="Content Placeholder 2">
                <a:extLst>
                  <a:ext uri="{FF2B5EF4-FFF2-40B4-BE49-F238E27FC236}">
                    <a16:creationId xmlns:a16="http://schemas.microsoft.com/office/drawing/2014/main" id="{19A77326-0E4A-4AA5-36A1-3FDCAF664DF8}"/>
                  </a:ext>
                </a:extLst>
              </p:cNvPr>
              <p:cNvSpPr txBox="1">
                <a:spLocks noRot="1" noChangeAspect="1" noMove="1" noResize="1" noEditPoints="1" noAdjustHandles="1" noChangeArrowheads="1" noChangeShapeType="1" noTextEdit="1"/>
              </p:cNvSpPr>
              <p:nvPr/>
            </p:nvSpPr>
            <p:spPr>
              <a:xfrm>
                <a:off x="469900" y="1431614"/>
                <a:ext cx="11422216" cy="4987013"/>
              </a:xfrm>
              <a:prstGeom prst="rect">
                <a:avLst/>
              </a:prstGeom>
              <a:blipFill>
                <a:blip r:embed="rId3"/>
                <a:stretch>
                  <a:fillRect l="-333" t="-1015" b="-22081"/>
                </a:stretch>
              </a:blipFill>
            </p:spPr>
            <p:txBody>
              <a:bodyPr/>
              <a:lstStyle/>
              <a:p>
                <a:r>
                  <a:rPr lang="en-US">
                    <a:noFill/>
                  </a:rPr>
                  <a:t> </a:t>
                </a:r>
              </a:p>
            </p:txBody>
          </p:sp>
        </mc:Fallback>
      </mc:AlternateContent>
      <p:sp>
        <p:nvSpPr>
          <p:cNvPr id="10" name="TextBox 9">
            <a:extLst>
              <a:ext uri="{FF2B5EF4-FFF2-40B4-BE49-F238E27FC236}">
                <a16:creationId xmlns:a16="http://schemas.microsoft.com/office/drawing/2014/main" id="{9FC5E411-B003-DD79-F038-7B0EF281877E}"/>
              </a:ext>
            </a:extLst>
          </p:cNvPr>
          <p:cNvSpPr txBox="1"/>
          <p:nvPr/>
        </p:nvSpPr>
        <p:spPr>
          <a:xfrm>
            <a:off x="0" y="6465586"/>
            <a:ext cx="8688029" cy="261610"/>
          </a:xfrm>
          <a:prstGeom prst="rect">
            <a:avLst/>
          </a:prstGeom>
          <a:noFill/>
        </p:spPr>
        <p:txBody>
          <a:bodyPr wrap="square" rtlCol="0">
            <a:spAutoFit/>
          </a:bodyPr>
          <a:lstStyle/>
          <a:p>
            <a:r>
              <a:rPr lang="en-US" sz="1100" i="1" dirty="0"/>
              <a:t>Equation from Ma’am Jing’s note on Compressive sensing</a:t>
            </a:r>
          </a:p>
        </p:txBody>
      </p:sp>
    </p:spTree>
    <p:extLst>
      <p:ext uri="{BB962C8B-B14F-4D97-AF65-F5344CB8AC3E}">
        <p14:creationId xmlns:p14="http://schemas.microsoft.com/office/powerpoint/2010/main" val="27426366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566BD868-7D1A-4574-E520-7B194BD8C420}"/>
              </a:ext>
            </a:extLst>
          </p:cNvPr>
          <p:cNvSpPr txBox="1"/>
          <p:nvPr/>
        </p:nvSpPr>
        <p:spPr>
          <a:xfrm>
            <a:off x="-1270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rgbClr val="BF9001"/>
                </a:solidFill>
                <a:latin typeface="Verdana" panose="020B0604030504040204" pitchFamily="34" charset="0"/>
                <a:ea typeface="Verdana" panose="020B0604030504040204" pitchFamily="34" charset="0"/>
                <a:cs typeface="Verdana" panose="020B0604030504040204" pitchFamily="34" charset="0"/>
              </a:rPr>
              <a:t>Background</a:t>
            </a:r>
            <a:r>
              <a:rPr lang="en-US" sz="1600" b="1" dirty="0">
                <a:latin typeface="Verdana" panose="020B0604030504040204" pitchFamily="34" charset="0"/>
                <a:ea typeface="Verdana" panose="020B0604030504040204" pitchFamily="34" charset="0"/>
                <a:cs typeface="Verdana" panose="020B0604030504040204" pitchFamily="34" charset="0"/>
              </a:rPr>
              <a:t> 	  	|   	Methods</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   	Results and Discussion</a:t>
            </a:r>
          </a:p>
        </p:txBody>
      </p:sp>
      <p:sp>
        <p:nvSpPr>
          <p:cNvPr id="14" name="Content Placeholder 13">
            <a:extLst>
              <a:ext uri="{FF2B5EF4-FFF2-40B4-BE49-F238E27FC236}">
                <a16:creationId xmlns:a16="http://schemas.microsoft.com/office/drawing/2014/main" id="{AC277C2C-5FF6-26BA-DE0B-4F2A0B4A4129}"/>
              </a:ext>
            </a:extLst>
          </p:cNvPr>
          <p:cNvSpPr>
            <a:spLocks noGrp="1"/>
          </p:cNvSpPr>
          <p:nvPr>
            <p:ph idx="1"/>
          </p:nvPr>
        </p:nvSpPr>
        <p:spPr>
          <a:xfrm>
            <a:off x="454191" y="596903"/>
            <a:ext cx="5346889" cy="5740397"/>
          </a:xfrm>
        </p:spPr>
        <p:txBody>
          <a:bodyPr>
            <a:normAutofit lnSpcReduction="10000"/>
          </a:bodyPr>
          <a:lstStyle/>
          <a:p>
            <a:pPr marL="342900" indent="-342900">
              <a:buAutoNum type="arabicPeriod"/>
            </a:pPr>
            <a:r>
              <a:rPr lang="en-PH" sz="1800" b="1" dirty="0"/>
              <a:t>Divide images into non-overlapping patches</a:t>
            </a:r>
          </a:p>
          <a:p>
            <a:pPr marL="342900" indent="-342900">
              <a:buAutoNum type="arabicPeriod"/>
            </a:pPr>
            <a:endParaRPr lang="en-PH" sz="1800" b="1" dirty="0"/>
          </a:p>
          <a:p>
            <a:pPr marL="0" indent="0" algn="just">
              <a:buNone/>
            </a:pPr>
            <a:r>
              <a:rPr lang="en-PH" sz="1800" dirty="0"/>
              <a:t>JPEG compression does not actually compress the whole image as one. It actually subdivides the image first into small non-overlapping blocks (typically of size 8 by 8) then perform the compression for each block before stitching it all back.</a:t>
            </a:r>
          </a:p>
          <a:p>
            <a:pPr marL="0" indent="0">
              <a:buNone/>
            </a:pPr>
            <a:endParaRPr lang="en-PH" sz="1800" dirty="0"/>
          </a:p>
          <a:p>
            <a:pPr marL="0" indent="0">
              <a:buNone/>
            </a:pPr>
            <a:r>
              <a:rPr lang="en-PH" sz="1800" dirty="0"/>
              <a:t>This is what we will do in this activity. But we don’t literally need to divide the images, in MATLAB, we can actually utilize </a:t>
            </a:r>
            <a:r>
              <a:rPr lang="en-PH" sz="1800" dirty="0" err="1">
                <a:solidFill>
                  <a:srgbClr val="BF9001"/>
                </a:solidFill>
              </a:rPr>
              <a:t>blockproc</a:t>
            </a:r>
            <a:r>
              <a:rPr lang="en-PH" sz="1800" dirty="0"/>
              <a:t> function.</a:t>
            </a:r>
          </a:p>
          <a:p>
            <a:pPr marL="0" indent="0">
              <a:buNone/>
            </a:pPr>
            <a:endParaRPr lang="en-PH" sz="1800" dirty="0"/>
          </a:p>
          <a:p>
            <a:pPr marL="0" indent="0" algn="ctr">
              <a:buNone/>
            </a:pPr>
            <a:r>
              <a:rPr lang="en-PH" sz="1800" dirty="0">
                <a:solidFill>
                  <a:srgbClr val="BF9001"/>
                </a:solidFill>
              </a:rPr>
              <a:t> B = </a:t>
            </a:r>
            <a:r>
              <a:rPr lang="en-PH" sz="1800" dirty="0" err="1">
                <a:solidFill>
                  <a:srgbClr val="BF9001"/>
                </a:solidFill>
              </a:rPr>
              <a:t>blockproc</a:t>
            </a:r>
            <a:r>
              <a:rPr lang="en-PH" sz="1800" dirty="0">
                <a:solidFill>
                  <a:srgbClr val="BF9001"/>
                </a:solidFill>
              </a:rPr>
              <a:t>(A,[M N],FUN) </a:t>
            </a:r>
          </a:p>
          <a:p>
            <a:pPr marL="0" indent="0">
              <a:buNone/>
            </a:pPr>
            <a:endParaRPr lang="en-PH" sz="1800" dirty="0">
              <a:solidFill>
                <a:srgbClr val="BF9001"/>
              </a:solidFill>
            </a:endParaRPr>
          </a:p>
          <a:p>
            <a:pPr marL="0" indent="0">
              <a:buNone/>
            </a:pPr>
            <a:r>
              <a:rPr lang="en-PH" sz="1800" dirty="0">
                <a:latin typeface="Verdana" panose="020B0604030504040204" pitchFamily="34" charset="0"/>
                <a:ea typeface="Verdana" panose="020B0604030504040204" pitchFamily="34" charset="0"/>
                <a:cs typeface="Verdana" panose="020B0604030504040204" pitchFamily="34" charset="0"/>
              </a:rPr>
              <a:t>It is a distinct block processing where it applies a function FUN on all the subset of the image of siz</a:t>
            </a:r>
            <a:r>
              <a:rPr lang="en-PH" sz="1200" dirty="0">
                <a:latin typeface="Verdana" panose="020B0604030504040204" pitchFamily="34" charset="0"/>
                <a:ea typeface="Verdana" panose="020B0604030504040204" pitchFamily="34" charset="0"/>
                <a:cs typeface="Verdana" panose="020B0604030504040204" pitchFamily="34" charset="0"/>
              </a:rPr>
              <a:t>e [M N].</a:t>
            </a:r>
          </a:p>
          <a:p>
            <a:pPr marL="0" indent="0">
              <a:buNone/>
            </a:pPr>
            <a:endParaRPr lang="en-PH" sz="1800" dirty="0">
              <a:solidFill>
                <a:srgbClr val="BF9001"/>
              </a:solidFill>
            </a:endParaRPr>
          </a:p>
          <a:p>
            <a:pPr marL="0" indent="0">
              <a:buNone/>
            </a:pPr>
            <a:endParaRPr lang="en-PH" sz="1600" dirty="0">
              <a:solidFill>
                <a:srgbClr val="BF9001"/>
              </a:solidFill>
            </a:endParaRPr>
          </a:p>
        </p:txBody>
      </p:sp>
      <p:sp>
        <p:nvSpPr>
          <p:cNvPr id="2" name="Footer Placeholder 1">
            <a:extLst>
              <a:ext uri="{FF2B5EF4-FFF2-40B4-BE49-F238E27FC236}">
                <a16:creationId xmlns:a16="http://schemas.microsoft.com/office/drawing/2014/main" id="{3B5BEF8B-9C3A-6DF8-8203-4DA36B6AF9CE}"/>
              </a:ext>
            </a:extLst>
          </p:cNvPr>
          <p:cNvSpPr>
            <a:spLocks noGrp="1"/>
          </p:cNvSpPr>
          <p:nvPr>
            <p:ph type="ftr" sz="quarter" idx="3"/>
          </p:nvPr>
        </p:nvSpPr>
        <p:spPr/>
        <p:txBody>
          <a:bodyPr/>
          <a:lstStyle/>
          <a:p>
            <a:r>
              <a:rPr lang="en-US"/>
              <a:t>Physics 305: Activity 4 - Compressing sensing on images  by Mark Jeremy G. Narag</a:t>
            </a:r>
            <a:endParaRPr lang="en-US" dirty="0"/>
          </a:p>
        </p:txBody>
      </p:sp>
      <p:cxnSp>
        <p:nvCxnSpPr>
          <p:cNvPr id="11" name="Straight Connector 10">
            <a:extLst>
              <a:ext uri="{FF2B5EF4-FFF2-40B4-BE49-F238E27FC236}">
                <a16:creationId xmlns:a16="http://schemas.microsoft.com/office/drawing/2014/main" id="{6D3910CC-90C3-1446-EBCF-06A85F0F4557}"/>
              </a:ext>
            </a:extLst>
          </p:cNvPr>
          <p:cNvCxnSpPr/>
          <p:nvPr/>
        </p:nvCxnSpPr>
        <p:spPr>
          <a:xfrm>
            <a:off x="6159498" y="596903"/>
            <a:ext cx="0" cy="570229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570F950B-FD37-F2E5-DEE9-A623CBE5AC78}"/>
              </a:ext>
            </a:extLst>
          </p:cNvPr>
          <p:cNvSpPr txBox="1"/>
          <p:nvPr/>
        </p:nvSpPr>
        <p:spPr>
          <a:xfrm>
            <a:off x="6261100" y="679254"/>
            <a:ext cx="5476705" cy="5509200"/>
          </a:xfrm>
          <a:prstGeom prst="rect">
            <a:avLst/>
          </a:prstGeom>
          <a:noFill/>
        </p:spPr>
        <p:txBody>
          <a:bodyPr wrap="square">
            <a:spAutoFit/>
          </a:bodyPr>
          <a:lstStyle/>
          <a:p>
            <a:pPr marL="0" indent="0">
              <a:buNone/>
            </a:pPr>
            <a:endParaRPr lang="en-PH" sz="1600"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sz="1600" dirty="0">
                <a:latin typeface="Verdana" panose="020B0604030504040204" pitchFamily="34" charset="0"/>
                <a:ea typeface="Verdana" panose="020B0604030504040204" pitchFamily="34" charset="0"/>
                <a:cs typeface="Verdana" panose="020B0604030504040204" pitchFamily="34" charset="0"/>
              </a:rPr>
              <a:t>Here is an example from my code:</a:t>
            </a:r>
          </a:p>
          <a:p>
            <a:pPr marL="0" indent="0">
              <a:buNone/>
            </a:pPr>
            <a:endParaRPr lang="en-PH" sz="1600" dirty="0">
              <a:latin typeface="Verdana" panose="020B0604030504040204" pitchFamily="34" charset="0"/>
              <a:ea typeface="Verdana" panose="020B0604030504040204" pitchFamily="34" charset="0"/>
              <a:cs typeface="Verdana" panose="020B0604030504040204" pitchFamily="34" charset="0"/>
            </a:endParaRPr>
          </a:p>
          <a:p>
            <a:r>
              <a:rPr lang="en-PH" sz="1600" b="0" i="0" dirty="0">
                <a:solidFill>
                  <a:srgbClr val="BF9001"/>
                </a:solidFill>
                <a:effectLst/>
                <a:latin typeface="Menlo" panose="020B0609030804020204" pitchFamily="49" charset="0"/>
              </a:rPr>
              <a:t>out = </a:t>
            </a:r>
            <a:r>
              <a:rPr lang="en-PH" sz="1600" b="0" i="0" dirty="0" err="1">
                <a:solidFill>
                  <a:srgbClr val="BF9001"/>
                </a:solidFill>
                <a:effectLst/>
                <a:latin typeface="Menlo" panose="020B0609030804020204" pitchFamily="49" charset="0"/>
              </a:rPr>
              <a:t>blockproc</a:t>
            </a:r>
            <a:r>
              <a:rPr lang="en-PH" sz="1600" b="0" i="0" dirty="0">
                <a:solidFill>
                  <a:srgbClr val="BF9001"/>
                </a:solidFill>
                <a:effectLst/>
                <a:latin typeface="Menlo" panose="020B0609030804020204" pitchFamily="49" charset="0"/>
              </a:rPr>
              <a:t>(A,[N N],@(</a:t>
            </a:r>
            <a:r>
              <a:rPr lang="en-PH" sz="1600" b="0" i="0" dirty="0" err="1">
                <a:solidFill>
                  <a:srgbClr val="BF9001"/>
                </a:solidFill>
                <a:effectLst/>
                <a:latin typeface="Menlo" panose="020B0609030804020204" pitchFamily="49" charset="0"/>
              </a:rPr>
              <a:t>block_struct</a:t>
            </a:r>
            <a:r>
              <a:rPr lang="en-PH" sz="1600" b="0" i="0" dirty="0">
                <a:solidFill>
                  <a:srgbClr val="BF9001"/>
                </a:solidFill>
                <a:effectLst/>
                <a:latin typeface="Menlo" panose="020B0609030804020204" pitchFamily="49" charset="0"/>
              </a:rPr>
              <a:t>) </a:t>
            </a:r>
            <a:r>
              <a:rPr lang="en-PH" sz="1600" b="0" i="0" dirty="0" err="1">
                <a:solidFill>
                  <a:srgbClr val="BF9001"/>
                </a:solidFill>
                <a:effectLst/>
                <a:latin typeface="Menlo" panose="020B0609030804020204" pitchFamily="49" charset="0"/>
              </a:rPr>
              <a:t>comp_sen</a:t>
            </a:r>
            <a:r>
              <a:rPr lang="en-PH" sz="1600" b="0" i="0" dirty="0">
                <a:solidFill>
                  <a:srgbClr val="BF9001"/>
                </a:solidFill>
                <a:effectLst/>
                <a:latin typeface="Menlo" panose="020B0609030804020204" pitchFamily="49" charset="0"/>
              </a:rPr>
              <a:t>(</a:t>
            </a:r>
            <a:r>
              <a:rPr lang="en-PH" sz="1600" b="0" i="0" dirty="0" err="1">
                <a:solidFill>
                  <a:srgbClr val="BF9001"/>
                </a:solidFill>
                <a:effectLst/>
                <a:latin typeface="Menlo" panose="020B0609030804020204" pitchFamily="49" charset="0"/>
              </a:rPr>
              <a:t>block_struct.data,sampling_rate</a:t>
            </a:r>
            <a:r>
              <a:rPr lang="en-PH" sz="1600" b="0" i="0" dirty="0">
                <a:solidFill>
                  <a:srgbClr val="BF9001"/>
                </a:solidFill>
                <a:effectLst/>
                <a:latin typeface="Menlo" panose="020B0609030804020204" pitchFamily="49" charset="0"/>
              </a:rPr>
              <a:t>));</a:t>
            </a:r>
          </a:p>
          <a:p>
            <a:pPr marL="0" indent="0">
              <a:buNone/>
            </a:pPr>
            <a:endParaRPr lang="en-PH" sz="1600" dirty="0">
              <a:latin typeface="Verdana" panose="020B0604030504040204" pitchFamily="34" charset="0"/>
              <a:ea typeface="Verdana" panose="020B0604030504040204" pitchFamily="34" charset="0"/>
              <a:cs typeface="Verdana" panose="020B0604030504040204" pitchFamily="34" charset="0"/>
            </a:endParaRPr>
          </a:p>
          <a:p>
            <a:pPr marL="0" indent="0">
              <a:buNone/>
            </a:pPr>
            <a:endParaRPr lang="en-PH" sz="1600"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sz="1600" dirty="0">
                <a:latin typeface="Verdana" panose="020B0604030504040204" pitchFamily="34" charset="0"/>
                <a:ea typeface="Verdana" panose="020B0604030504040204" pitchFamily="34" charset="0"/>
                <a:cs typeface="Verdana" panose="020B0604030504040204" pitchFamily="34" charset="0"/>
              </a:rPr>
              <a:t>My input image is </a:t>
            </a:r>
            <a:r>
              <a:rPr lang="en-PH" sz="1600" dirty="0">
                <a:solidFill>
                  <a:srgbClr val="BF9001"/>
                </a:solidFill>
                <a:latin typeface="Verdana" panose="020B0604030504040204" pitchFamily="34" charset="0"/>
                <a:ea typeface="Verdana" panose="020B0604030504040204" pitchFamily="34" charset="0"/>
                <a:cs typeface="Verdana" panose="020B0604030504040204" pitchFamily="34" charset="0"/>
              </a:rPr>
              <a:t>A</a:t>
            </a:r>
            <a:r>
              <a:rPr lang="en-PH" sz="1600" dirty="0">
                <a:latin typeface="Verdana" panose="020B0604030504040204" pitchFamily="34" charset="0"/>
                <a:ea typeface="Verdana" panose="020B0604030504040204" pitchFamily="34" charset="0"/>
                <a:cs typeface="Verdana" panose="020B0604030504040204" pitchFamily="34" charset="0"/>
              </a:rPr>
              <a:t>. FUN here is </a:t>
            </a:r>
            <a:r>
              <a:rPr lang="en-PH" sz="1600" dirty="0" err="1">
                <a:solidFill>
                  <a:srgbClr val="BF9001"/>
                </a:solidFill>
                <a:latin typeface="Verdana" panose="020B0604030504040204" pitchFamily="34" charset="0"/>
                <a:ea typeface="Verdana" panose="020B0604030504040204" pitchFamily="34" charset="0"/>
                <a:cs typeface="Verdana" panose="020B0604030504040204" pitchFamily="34" charset="0"/>
              </a:rPr>
              <a:t>comp_sen</a:t>
            </a:r>
            <a:r>
              <a:rPr lang="en-PH" sz="1600" dirty="0">
                <a:solidFill>
                  <a:srgbClr val="BF9001"/>
                </a:solidFill>
                <a:latin typeface="Verdana" panose="020B0604030504040204" pitchFamily="34" charset="0"/>
                <a:ea typeface="Verdana" panose="020B0604030504040204" pitchFamily="34" charset="0"/>
                <a:cs typeface="Verdana" panose="020B0604030504040204" pitchFamily="34" charset="0"/>
              </a:rPr>
              <a:t>() </a:t>
            </a:r>
            <a:r>
              <a:rPr lang="en-PH" sz="1600" dirty="0">
                <a:latin typeface="Verdana" panose="020B0604030504040204" pitchFamily="34" charset="0"/>
                <a:ea typeface="Verdana" panose="020B0604030504040204" pitchFamily="34" charset="0"/>
                <a:cs typeface="Verdana" panose="020B0604030504040204" pitchFamily="34" charset="0"/>
              </a:rPr>
              <a:t>which is a function I wrote to compressive sense an input matrix </a:t>
            </a:r>
            <a:r>
              <a:rPr lang="en-PH" sz="1600" b="0" i="0" dirty="0" err="1">
                <a:solidFill>
                  <a:srgbClr val="BF9001"/>
                </a:solidFill>
                <a:effectLst/>
                <a:latin typeface="Menlo" panose="020B0609030804020204" pitchFamily="49" charset="0"/>
              </a:rPr>
              <a:t>block_struct.data</a:t>
            </a:r>
            <a:r>
              <a:rPr lang="en-PH" sz="1600" dirty="0">
                <a:latin typeface="Verdana" panose="020B0604030504040204" pitchFamily="34" charset="0"/>
                <a:ea typeface="Verdana" panose="020B0604030504040204" pitchFamily="34" charset="0"/>
                <a:cs typeface="Verdana" panose="020B0604030504040204" pitchFamily="34" charset="0"/>
              </a:rPr>
              <a:t>.</a:t>
            </a:r>
          </a:p>
          <a:p>
            <a:pPr marL="0" indent="0">
              <a:buNone/>
            </a:pPr>
            <a:endParaRPr lang="en-PH" sz="1600"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sz="1600" dirty="0">
                <a:latin typeface="Verdana" panose="020B0604030504040204" pitchFamily="34" charset="0"/>
                <a:ea typeface="Verdana" panose="020B0604030504040204" pitchFamily="34" charset="0"/>
                <a:cs typeface="Verdana" panose="020B0604030504040204" pitchFamily="34" charset="0"/>
              </a:rPr>
              <a:t>The </a:t>
            </a:r>
            <a:r>
              <a:rPr lang="en-PH" sz="1600" b="0" i="0" dirty="0" err="1">
                <a:solidFill>
                  <a:srgbClr val="BF9001"/>
                </a:solidFill>
                <a:effectLst/>
                <a:latin typeface="Menlo" panose="020B0609030804020204" pitchFamily="49" charset="0"/>
              </a:rPr>
              <a:t>block_struct.data</a:t>
            </a:r>
            <a:r>
              <a:rPr lang="en-PH" sz="1600" b="0" i="0" dirty="0">
                <a:solidFill>
                  <a:srgbClr val="BF9001"/>
                </a:solidFill>
                <a:effectLst/>
                <a:latin typeface="Menlo" panose="020B0609030804020204" pitchFamily="49" charset="0"/>
              </a:rPr>
              <a:t> </a:t>
            </a:r>
            <a:r>
              <a:rPr lang="en-PH" sz="1600" dirty="0">
                <a:latin typeface="Verdana" panose="020B0604030504040204" pitchFamily="34" charset="0"/>
                <a:ea typeface="Verdana" panose="020B0604030504040204" pitchFamily="34" charset="0"/>
                <a:cs typeface="Verdana" panose="020B0604030504040204" pitchFamily="34" charset="0"/>
              </a:rPr>
              <a:t>is basically the patches of the images of size N by N where N=8 here.</a:t>
            </a:r>
            <a:endParaRPr lang="en-PH" sz="1600" b="0" i="0" dirty="0">
              <a:solidFill>
                <a:srgbClr val="BF9001"/>
              </a:solidFill>
              <a:effectLst/>
              <a:latin typeface="Menlo" panose="020B0609030804020204" pitchFamily="49" charset="0"/>
            </a:endParaRPr>
          </a:p>
          <a:p>
            <a:pPr marL="0" indent="0">
              <a:buNone/>
            </a:pPr>
            <a:r>
              <a:rPr lang="en-PH" sz="1600" dirty="0">
                <a:solidFill>
                  <a:srgbClr val="BF9001"/>
                </a:solidFill>
                <a:latin typeface="Menlo" panose="020B0609030804020204" pitchFamily="49" charset="0"/>
                <a:ea typeface="Verdana" panose="020B0604030504040204" pitchFamily="34" charset="0"/>
                <a:cs typeface="Verdana" panose="020B0604030504040204" pitchFamily="34" charset="0"/>
              </a:rPr>
              <a:t> </a:t>
            </a:r>
          </a:p>
          <a:p>
            <a:pPr marL="0" indent="0">
              <a:buNone/>
            </a:pPr>
            <a:endParaRPr lang="en-PH" sz="1600"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sz="1600" dirty="0">
                <a:latin typeface="Verdana" panose="020B0604030504040204" pitchFamily="34" charset="0"/>
                <a:ea typeface="Verdana" panose="020B0604030504040204" pitchFamily="34" charset="0"/>
                <a:cs typeface="Verdana" panose="020B0604030504040204" pitchFamily="34" charset="0"/>
              </a:rPr>
              <a:t> The </a:t>
            </a:r>
            <a:r>
              <a:rPr lang="en-PH" sz="1600" b="0" i="0" dirty="0">
                <a:solidFill>
                  <a:srgbClr val="BF9001"/>
                </a:solidFill>
                <a:effectLst/>
                <a:latin typeface="Menlo" panose="020B0609030804020204" pitchFamily="49" charset="0"/>
              </a:rPr>
              <a:t>@(</a:t>
            </a:r>
            <a:r>
              <a:rPr lang="en-PH" sz="1600" b="0" i="0" dirty="0" err="1">
                <a:solidFill>
                  <a:srgbClr val="BF9001"/>
                </a:solidFill>
                <a:effectLst/>
                <a:latin typeface="Menlo" panose="020B0609030804020204" pitchFamily="49" charset="0"/>
              </a:rPr>
              <a:t>block_struct</a:t>
            </a:r>
            <a:r>
              <a:rPr lang="en-PH" sz="1600" b="0" i="0" dirty="0">
                <a:solidFill>
                  <a:srgbClr val="BF9001"/>
                </a:solidFill>
                <a:effectLst/>
                <a:latin typeface="Menlo" panose="020B0609030804020204" pitchFamily="49" charset="0"/>
              </a:rPr>
              <a:t>) </a:t>
            </a:r>
            <a:r>
              <a:rPr lang="en-PH" sz="1600" b="0" i="0" dirty="0">
                <a:effectLst/>
                <a:latin typeface="Verdana" panose="020B0604030504040204" pitchFamily="34" charset="0"/>
                <a:ea typeface="Verdana" panose="020B0604030504040204" pitchFamily="34" charset="0"/>
                <a:cs typeface="Verdana" panose="020B0604030504040204" pitchFamily="34" charset="0"/>
              </a:rPr>
              <a:t>ensures that the function will be applied to the patches</a:t>
            </a:r>
          </a:p>
          <a:p>
            <a:pPr marL="0" indent="0">
              <a:buNone/>
            </a:pPr>
            <a:endParaRPr lang="en-PH" sz="1600"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sz="1600" b="0" i="0" dirty="0">
                <a:solidFill>
                  <a:srgbClr val="BF9001"/>
                </a:solidFill>
                <a:effectLst/>
                <a:latin typeface="Menlo" panose="020B0609030804020204" pitchFamily="49" charset="0"/>
              </a:rPr>
              <a:t>out </a:t>
            </a:r>
            <a:r>
              <a:rPr lang="en-PH" sz="1600" dirty="0">
                <a:latin typeface="Verdana" panose="020B0604030504040204" pitchFamily="34" charset="0"/>
                <a:ea typeface="Verdana" panose="020B0604030504040204" pitchFamily="34" charset="0"/>
                <a:cs typeface="Verdana" panose="020B0604030504040204" pitchFamily="34" charset="0"/>
              </a:rPr>
              <a:t>will now consists of the compressed image.</a:t>
            </a:r>
          </a:p>
          <a:p>
            <a:pPr marL="0" indent="0">
              <a:buNone/>
            </a:pPr>
            <a:endParaRPr lang="en-PH" sz="1600"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sz="1600" dirty="0">
                <a:latin typeface="Verdana" panose="020B0604030504040204" pitchFamily="34" charset="0"/>
                <a:ea typeface="Verdana" panose="020B0604030504040204" pitchFamily="34" charset="0"/>
                <a:cs typeface="Verdana" panose="020B0604030504040204" pitchFamily="34" charset="0"/>
              </a:rPr>
              <a:t>Using </a:t>
            </a:r>
            <a:r>
              <a:rPr lang="en-PH" sz="1600" b="0" i="0" dirty="0" err="1">
                <a:solidFill>
                  <a:srgbClr val="BF9001"/>
                </a:solidFill>
                <a:effectLst/>
                <a:latin typeface="Menlo" panose="020B0609030804020204" pitchFamily="49" charset="0"/>
              </a:rPr>
              <a:t>blockproc</a:t>
            </a:r>
            <a:r>
              <a:rPr lang="en-PH" sz="1600" dirty="0">
                <a:solidFill>
                  <a:srgbClr val="BF9001"/>
                </a:solidFill>
              </a:rPr>
              <a:t>,</a:t>
            </a:r>
            <a:r>
              <a:rPr lang="en-PH" sz="1600" dirty="0"/>
              <a:t> </a:t>
            </a:r>
            <a:r>
              <a:rPr lang="en-PH" sz="1600" dirty="0">
                <a:latin typeface="Verdana" panose="020B0604030504040204" pitchFamily="34" charset="0"/>
                <a:ea typeface="Verdana" panose="020B0604030504040204" pitchFamily="34" charset="0"/>
                <a:cs typeface="Verdana" panose="020B0604030504040204" pitchFamily="34" charset="0"/>
              </a:rPr>
              <a:t>we need not to divide the images and stitch it back!</a:t>
            </a:r>
          </a:p>
        </p:txBody>
      </p:sp>
    </p:spTree>
    <p:extLst>
      <p:ext uri="{BB962C8B-B14F-4D97-AF65-F5344CB8AC3E}">
        <p14:creationId xmlns:p14="http://schemas.microsoft.com/office/powerpoint/2010/main" val="3254589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566BD868-7D1A-4574-E520-7B194BD8C420}"/>
              </a:ext>
            </a:extLst>
          </p:cNvPr>
          <p:cNvSpPr txBox="1"/>
          <p:nvPr/>
        </p:nvSpPr>
        <p:spPr>
          <a:xfrm>
            <a:off x="-1270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rgbClr val="BF9001"/>
                </a:solidFill>
                <a:latin typeface="Verdana" panose="020B0604030504040204" pitchFamily="34" charset="0"/>
                <a:ea typeface="Verdana" panose="020B0604030504040204" pitchFamily="34" charset="0"/>
                <a:cs typeface="Verdana" panose="020B0604030504040204" pitchFamily="34" charset="0"/>
              </a:rPr>
              <a:t>Background</a:t>
            </a:r>
            <a:r>
              <a:rPr lang="en-US" sz="1600" b="1" dirty="0">
                <a:latin typeface="Verdana" panose="020B0604030504040204" pitchFamily="34" charset="0"/>
                <a:ea typeface="Verdana" panose="020B0604030504040204" pitchFamily="34" charset="0"/>
                <a:cs typeface="Verdana" panose="020B0604030504040204" pitchFamily="34" charset="0"/>
              </a:rPr>
              <a:t> 	  	|   	Methods</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   	Results and Discussion</a:t>
            </a:r>
          </a:p>
        </p:txBody>
      </p:sp>
      <p:sp>
        <p:nvSpPr>
          <p:cNvPr id="2" name="Footer Placeholder 1">
            <a:extLst>
              <a:ext uri="{FF2B5EF4-FFF2-40B4-BE49-F238E27FC236}">
                <a16:creationId xmlns:a16="http://schemas.microsoft.com/office/drawing/2014/main" id="{3B5BEF8B-9C3A-6DF8-8203-4DA36B6AF9CE}"/>
              </a:ext>
            </a:extLst>
          </p:cNvPr>
          <p:cNvSpPr>
            <a:spLocks noGrp="1"/>
          </p:cNvSpPr>
          <p:nvPr>
            <p:ph type="ftr" sz="quarter" idx="3"/>
          </p:nvPr>
        </p:nvSpPr>
        <p:spPr/>
        <p:txBody>
          <a:bodyPr/>
          <a:lstStyle/>
          <a:p>
            <a:r>
              <a:rPr lang="en-US"/>
              <a:t>Physics 305: Activity 4 - Compressing sensing on images  by Mark Jeremy G. Narag</a:t>
            </a:r>
            <a:endParaRPr lang="en-US" dirty="0"/>
          </a:p>
        </p:txBody>
      </p:sp>
      <p:sp>
        <p:nvSpPr>
          <p:cNvPr id="5" name="TextBox 4">
            <a:extLst>
              <a:ext uri="{FF2B5EF4-FFF2-40B4-BE49-F238E27FC236}">
                <a16:creationId xmlns:a16="http://schemas.microsoft.com/office/drawing/2014/main" id="{4C88B725-8AEB-A472-5F2F-B2E301BBB82B}"/>
              </a:ext>
            </a:extLst>
          </p:cNvPr>
          <p:cNvSpPr txBox="1"/>
          <p:nvPr/>
        </p:nvSpPr>
        <p:spPr>
          <a:xfrm>
            <a:off x="482601" y="679254"/>
            <a:ext cx="11303000" cy="4770537"/>
          </a:xfrm>
          <a:prstGeom prst="rect">
            <a:avLst/>
          </a:prstGeom>
          <a:noFill/>
        </p:spPr>
        <p:txBody>
          <a:bodyPr wrap="square">
            <a:spAutoFit/>
          </a:bodyPr>
          <a:lstStyle/>
          <a:p>
            <a:pPr marL="0" indent="0">
              <a:buNone/>
            </a:pPr>
            <a:r>
              <a:rPr lang="en-PH" sz="2000" b="1" dirty="0">
                <a:latin typeface="Verdana" panose="020B0604030504040204" pitchFamily="34" charset="0"/>
                <a:ea typeface="Verdana" panose="020B0604030504040204" pitchFamily="34" charset="0"/>
                <a:cs typeface="Verdana" panose="020B0604030504040204" pitchFamily="34" charset="0"/>
              </a:rPr>
              <a:t>2. Perform compressive sensing on each block using DCT as basis</a:t>
            </a:r>
          </a:p>
          <a:p>
            <a:pPr marL="0" indent="0">
              <a:buNone/>
            </a:pPr>
            <a:endParaRPr lang="en-PH" b="1"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dirty="0">
                <a:latin typeface="Verdana" panose="020B0604030504040204" pitchFamily="34" charset="0"/>
                <a:ea typeface="Verdana" panose="020B0604030504040204" pitchFamily="34" charset="0"/>
                <a:cs typeface="Verdana" panose="020B0604030504040204" pitchFamily="34" charset="0"/>
              </a:rPr>
              <a:t>Similar to audio, we perform compressive sensing on each block. Since this is an image, a 2D signal, we will flatten it so it will now resemble a 1D signal. Then we just do what we do on audio signal. So if we have 8 by 8 block, then signal </a:t>
            </a:r>
            <a:r>
              <a:rPr lang="en-PH" i="1" dirty="0">
                <a:latin typeface="Verdana" panose="020B0604030504040204" pitchFamily="34" charset="0"/>
                <a:ea typeface="Verdana" panose="020B0604030504040204" pitchFamily="34" charset="0"/>
                <a:cs typeface="Verdana" panose="020B0604030504040204" pitchFamily="34" charset="0"/>
              </a:rPr>
              <a:t>f </a:t>
            </a:r>
            <a:r>
              <a:rPr lang="en-PH" dirty="0">
                <a:latin typeface="Verdana" panose="020B0604030504040204" pitchFamily="34" charset="0"/>
                <a:ea typeface="Verdana" panose="020B0604030504040204" pitchFamily="34" charset="0"/>
                <a:cs typeface="Verdana" panose="020B0604030504040204" pitchFamily="34" charset="0"/>
              </a:rPr>
              <a:t>has 64 data points. </a:t>
            </a:r>
          </a:p>
          <a:p>
            <a:pPr marL="0" indent="0">
              <a:buNone/>
            </a:pPr>
            <a:endParaRPr lang="en-PH" i="1"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dirty="0">
                <a:latin typeface="Verdana" panose="020B0604030504040204" pitchFamily="34" charset="0"/>
                <a:ea typeface="Verdana" panose="020B0604030504040204" pitchFamily="34" charset="0"/>
                <a:cs typeface="Verdana" panose="020B0604030504040204" pitchFamily="34" charset="0"/>
              </a:rPr>
              <a:t>We pick random samples from that 64 data points then create the linear system </a:t>
            </a:r>
            <a:r>
              <a:rPr lang="en-PH" b="1" i="1" dirty="0">
                <a:latin typeface="Verdana" panose="020B0604030504040204" pitchFamily="34" charset="0"/>
                <a:ea typeface="Verdana" panose="020B0604030504040204" pitchFamily="34" charset="0"/>
                <a:cs typeface="Verdana" panose="020B0604030504040204" pitchFamily="34" charset="0"/>
              </a:rPr>
              <a:t>Ax=B</a:t>
            </a:r>
          </a:p>
          <a:p>
            <a:pPr marL="0" indent="0">
              <a:buNone/>
            </a:pPr>
            <a:endParaRPr lang="en-PH" b="1"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i="1" dirty="0">
                <a:solidFill>
                  <a:schemeClr val="accent2">
                    <a:lumMod val="75000"/>
                  </a:schemeClr>
                </a:solidFill>
                <a:latin typeface="Verdana" panose="020B0604030504040204" pitchFamily="34" charset="0"/>
                <a:ea typeface="Verdana" panose="020B0604030504040204" pitchFamily="34" charset="0"/>
                <a:cs typeface="Verdana" panose="020B0604030504040204" pitchFamily="34" charset="0"/>
              </a:rPr>
              <a:t>Just a recall from audio signal compressive sensing: </a:t>
            </a:r>
          </a:p>
          <a:p>
            <a:pPr marL="0" indent="0">
              <a:buNone/>
            </a:pPr>
            <a:endParaRPr lang="en-PH" dirty="0">
              <a:solidFill>
                <a:schemeClr val="accent2">
                  <a:lumMod val="75000"/>
                </a:schemeClr>
              </a:solidFill>
              <a:latin typeface="Verdana" panose="020B0604030504040204" pitchFamily="34" charset="0"/>
              <a:ea typeface="Verdana" panose="020B0604030504040204" pitchFamily="34" charset="0"/>
              <a:cs typeface="Verdana" panose="020B0604030504040204" pitchFamily="34" charset="0"/>
            </a:endParaRPr>
          </a:p>
          <a:p>
            <a:r>
              <a:rPr lang="en-PH" dirty="0">
                <a:effectLst/>
                <a:latin typeface="Verdana" panose="020B0604030504040204" pitchFamily="34" charset="0"/>
                <a:ea typeface="Verdana" panose="020B0604030504040204" pitchFamily="34" charset="0"/>
                <a:cs typeface="Verdana" panose="020B0604030504040204" pitchFamily="34" charset="0"/>
              </a:rPr>
              <a:t>The condensed signal is a vector </a:t>
            </a:r>
            <a:r>
              <a:rPr lang="en-PH" i="1" dirty="0">
                <a:effectLst/>
                <a:latin typeface="Verdana" panose="020B0604030504040204" pitchFamily="34" charset="0"/>
                <a:ea typeface="Verdana" panose="020B0604030504040204" pitchFamily="34" charset="0"/>
                <a:cs typeface="Verdana" panose="020B0604030504040204" pitchFamily="34" charset="0"/>
              </a:rPr>
              <a:t>b </a:t>
            </a:r>
            <a:r>
              <a:rPr lang="en-PH" dirty="0">
                <a:effectLst/>
                <a:latin typeface="Verdana" panose="020B0604030504040204" pitchFamily="34" charset="0"/>
                <a:ea typeface="Verdana" panose="020B0604030504040204" pitchFamily="34" charset="0"/>
                <a:cs typeface="Verdana" panose="020B0604030504040204" pitchFamily="34" charset="0"/>
              </a:rPr>
              <a:t>of </a:t>
            </a:r>
            <a:r>
              <a:rPr lang="en-PH" i="1" dirty="0">
                <a:effectLst/>
                <a:latin typeface="Verdana" panose="020B0604030504040204" pitchFamily="34" charset="0"/>
                <a:ea typeface="Verdana" panose="020B0604030504040204" pitchFamily="34" charset="0"/>
                <a:cs typeface="Verdana" panose="020B0604030504040204" pitchFamily="34" charset="0"/>
              </a:rPr>
              <a:t>m </a:t>
            </a:r>
            <a:r>
              <a:rPr lang="en-PH" dirty="0">
                <a:effectLst/>
                <a:latin typeface="Verdana" panose="020B0604030504040204" pitchFamily="34" charset="0"/>
                <a:ea typeface="Verdana" panose="020B0604030504040204" pitchFamily="34" charset="0"/>
                <a:cs typeface="Verdana" panose="020B0604030504040204" pitchFamily="34" charset="0"/>
              </a:rPr>
              <a:t>random samples of the original signal </a:t>
            </a:r>
            <a:r>
              <a:rPr lang="en-PH" i="1" dirty="0">
                <a:latin typeface="Verdana" panose="020B0604030504040204" pitchFamily="34" charset="0"/>
                <a:ea typeface="Verdana" panose="020B0604030504040204" pitchFamily="34" charset="0"/>
                <a:cs typeface="Verdana" panose="020B0604030504040204" pitchFamily="34" charset="0"/>
              </a:rPr>
              <a:t>f</a:t>
            </a:r>
            <a:r>
              <a:rPr lang="en-PH" dirty="0">
                <a:effectLst/>
                <a:latin typeface="Verdana" panose="020B0604030504040204" pitchFamily="34" charset="0"/>
                <a:ea typeface="Verdana" panose="020B0604030504040204" pitchFamily="34" charset="0"/>
                <a:cs typeface="Verdana" panose="020B0604030504040204" pitchFamily="34" charset="0"/>
              </a:rPr>
              <a:t>. We construct a matrix </a:t>
            </a:r>
            <a:r>
              <a:rPr lang="en-PH" i="1" dirty="0">
                <a:effectLst/>
                <a:latin typeface="Verdana" panose="020B0604030504040204" pitchFamily="34" charset="0"/>
                <a:ea typeface="Verdana" panose="020B0604030504040204" pitchFamily="34" charset="0"/>
                <a:cs typeface="Verdana" panose="020B0604030504040204" pitchFamily="34" charset="0"/>
              </a:rPr>
              <a:t>A </a:t>
            </a:r>
            <a:r>
              <a:rPr lang="en-PH" dirty="0">
                <a:effectLst/>
                <a:latin typeface="Verdana" panose="020B0604030504040204" pitchFamily="34" charset="0"/>
                <a:ea typeface="Verdana" panose="020B0604030504040204" pitchFamily="34" charset="0"/>
                <a:cs typeface="Verdana" panose="020B0604030504040204" pitchFamily="34" charset="0"/>
              </a:rPr>
              <a:t>by extracting </a:t>
            </a:r>
            <a:r>
              <a:rPr lang="en-PH" i="1" dirty="0">
                <a:effectLst/>
                <a:latin typeface="Verdana" panose="020B0604030504040204" pitchFamily="34" charset="0"/>
                <a:ea typeface="Verdana" panose="020B0604030504040204" pitchFamily="34" charset="0"/>
                <a:cs typeface="Verdana" panose="020B0604030504040204" pitchFamily="34" charset="0"/>
              </a:rPr>
              <a:t>m </a:t>
            </a:r>
            <a:r>
              <a:rPr lang="en-PH" dirty="0">
                <a:effectLst/>
                <a:latin typeface="Verdana" panose="020B0604030504040204" pitchFamily="34" charset="0"/>
                <a:ea typeface="Verdana" panose="020B0604030504040204" pitchFamily="34" charset="0"/>
                <a:cs typeface="Verdana" panose="020B0604030504040204" pitchFamily="34" charset="0"/>
              </a:rPr>
              <a:t>rows from the </a:t>
            </a:r>
            <a:r>
              <a:rPr lang="en-PH" i="1" dirty="0">
                <a:effectLst/>
                <a:latin typeface="Verdana" panose="020B0604030504040204" pitchFamily="34" charset="0"/>
                <a:ea typeface="Verdana" panose="020B0604030504040204" pitchFamily="34" charset="0"/>
                <a:cs typeface="Verdana" panose="020B0604030504040204" pitchFamily="34" charset="0"/>
              </a:rPr>
              <a:t>n-</a:t>
            </a:r>
            <a:r>
              <a:rPr lang="en-PH" dirty="0">
                <a:effectLst/>
                <a:latin typeface="Verdana" panose="020B0604030504040204" pitchFamily="34" charset="0"/>
                <a:ea typeface="Verdana" panose="020B0604030504040204" pitchFamily="34" charset="0"/>
                <a:cs typeface="Verdana" panose="020B0604030504040204" pitchFamily="34" charset="0"/>
              </a:rPr>
              <a:t>by</a:t>
            </a:r>
            <a:r>
              <a:rPr lang="en-PH" i="1" dirty="0">
                <a:effectLst/>
                <a:latin typeface="Verdana" panose="020B0604030504040204" pitchFamily="34" charset="0"/>
                <a:ea typeface="Verdana" panose="020B0604030504040204" pitchFamily="34" charset="0"/>
                <a:cs typeface="Verdana" panose="020B0604030504040204" pitchFamily="34" charset="0"/>
              </a:rPr>
              <a:t>-n </a:t>
            </a:r>
            <a:r>
              <a:rPr lang="en-PH" dirty="0">
                <a:effectLst/>
                <a:latin typeface="Verdana" panose="020B0604030504040204" pitchFamily="34" charset="0"/>
                <a:ea typeface="Verdana" panose="020B0604030504040204" pitchFamily="34" charset="0"/>
                <a:cs typeface="Verdana" panose="020B0604030504040204" pitchFamily="34" charset="0"/>
              </a:rPr>
              <a:t>DCT matrix </a:t>
            </a:r>
          </a:p>
          <a:p>
            <a:pPr marL="0" indent="0">
              <a:buNone/>
            </a:pPr>
            <a:endParaRPr lang="en-PH" dirty="0">
              <a:latin typeface="Verdana" panose="020B0604030504040204" pitchFamily="34" charset="0"/>
              <a:ea typeface="Verdana" panose="020B0604030504040204" pitchFamily="34" charset="0"/>
              <a:cs typeface="Verdana" panose="020B0604030504040204" pitchFamily="34" charset="0"/>
            </a:endParaRPr>
          </a:p>
          <a:p>
            <a:pPr marL="0" indent="0" algn="ctr">
              <a:buNone/>
            </a:pPr>
            <a:r>
              <a:rPr lang="en-PH" sz="1600" dirty="0">
                <a:effectLst/>
                <a:latin typeface="Verdana" panose="020B0604030504040204" pitchFamily="34" charset="0"/>
                <a:ea typeface="Verdana" panose="020B0604030504040204" pitchFamily="34" charset="0"/>
                <a:cs typeface="Verdana" panose="020B0604030504040204" pitchFamily="34" charset="0"/>
              </a:rPr>
              <a:t>A = D(k,:) </a:t>
            </a:r>
          </a:p>
          <a:p>
            <a:pPr marL="0" indent="0" algn="ctr">
              <a:buNone/>
            </a:pPr>
            <a:endParaRPr lang="en-PH" sz="1600"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dirty="0">
                <a:effectLst/>
                <a:latin typeface="Verdana" panose="020B0604030504040204" pitchFamily="34" charset="0"/>
                <a:ea typeface="Verdana" panose="020B0604030504040204" pitchFamily="34" charset="0"/>
                <a:cs typeface="Verdana" panose="020B0604030504040204" pitchFamily="34" charset="0"/>
              </a:rPr>
              <a:t>where k is the vector of indices used for the sample b. The resulting linear system is in the form </a:t>
            </a:r>
            <a:r>
              <a:rPr lang="en-PH" b="1" i="1" dirty="0">
                <a:effectLst/>
                <a:latin typeface="Verdana" panose="020B0604030504040204" pitchFamily="34" charset="0"/>
                <a:ea typeface="Verdana" panose="020B0604030504040204" pitchFamily="34" charset="0"/>
                <a:cs typeface="Verdana" panose="020B0604030504040204" pitchFamily="34" charset="0"/>
              </a:rPr>
              <a:t>Ax = b</a:t>
            </a:r>
            <a:endParaRPr lang="en-PH" b="1" dirty="0">
              <a:latin typeface="Verdana" panose="020B0604030504040204" pitchFamily="34" charset="0"/>
              <a:ea typeface="Verdana" panose="020B0604030504040204" pitchFamily="34" charset="0"/>
              <a:cs typeface="Verdana" panose="020B0604030504040204" pitchFamily="34" charset="0"/>
            </a:endParaRPr>
          </a:p>
        </p:txBody>
      </p:sp>
    </p:spTree>
    <p:extLst>
      <p:ext uri="{BB962C8B-B14F-4D97-AF65-F5344CB8AC3E}">
        <p14:creationId xmlns:p14="http://schemas.microsoft.com/office/powerpoint/2010/main" val="912290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566BD868-7D1A-4574-E520-7B194BD8C420}"/>
              </a:ext>
            </a:extLst>
          </p:cNvPr>
          <p:cNvSpPr txBox="1"/>
          <p:nvPr/>
        </p:nvSpPr>
        <p:spPr>
          <a:xfrm>
            <a:off x="-1270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rgbClr val="BF9001"/>
                </a:solidFill>
                <a:latin typeface="Verdana" panose="020B0604030504040204" pitchFamily="34" charset="0"/>
                <a:ea typeface="Verdana" panose="020B0604030504040204" pitchFamily="34" charset="0"/>
                <a:cs typeface="Verdana" panose="020B0604030504040204" pitchFamily="34" charset="0"/>
              </a:rPr>
              <a:t>Background</a:t>
            </a:r>
            <a:r>
              <a:rPr lang="en-US" sz="1600" b="1" dirty="0">
                <a:latin typeface="Verdana" panose="020B0604030504040204" pitchFamily="34" charset="0"/>
                <a:ea typeface="Verdana" panose="020B0604030504040204" pitchFamily="34" charset="0"/>
                <a:cs typeface="Verdana" panose="020B0604030504040204" pitchFamily="34" charset="0"/>
              </a:rPr>
              <a:t> 	  	|   	Methods</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   	Results and Discussion</a:t>
            </a:r>
          </a:p>
        </p:txBody>
      </p:sp>
      <p:sp>
        <p:nvSpPr>
          <p:cNvPr id="2" name="Footer Placeholder 1">
            <a:extLst>
              <a:ext uri="{FF2B5EF4-FFF2-40B4-BE49-F238E27FC236}">
                <a16:creationId xmlns:a16="http://schemas.microsoft.com/office/drawing/2014/main" id="{3B5BEF8B-9C3A-6DF8-8203-4DA36B6AF9CE}"/>
              </a:ext>
            </a:extLst>
          </p:cNvPr>
          <p:cNvSpPr>
            <a:spLocks noGrp="1"/>
          </p:cNvSpPr>
          <p:nvPr>
            <p:ph type="ftr" sz="quarter" idx="3"/>
          </p:nvPr>
        </p:nvSpPr>
        <p:spPr/>
        <p:txBody>
          <a:bodyPr/>
          <a:lstStyle/>
          <a:p>
            <a:r>
              <a:rPr lang="en-US"/>
              <a:t>Physics 305: Activity 4 - Compressing sensing on images  by Mark Jeremy G. Narag</a:t>
            </a:r>
            <a:endParaRPr lang="en-US" dirty="0"/>
          </a:p>
        </p:txBody>
      </p:sp>
      <p:sp>
        <p:nvSpPr>
          <p:cNvPr id="5" name="TextBox 4">
            <a:extLst>
              <a:ext uri="{FF2B5EF4-FFF2-40B4-BE49-F238E27FC236}">
                <a16:creationId xmlns:a16="http://schemas.microsoft.com/office/drawing/2014/main" id="{4C88B725-8AEB-A472-5F2F-B2E301BBB82B}"/>
              </a:ext>
            </a:extLst>
          </p:cNvPr>
          <p:cNvSpPr txBox="1"/>
          <p:nvPr/>
        </p:nvSpPr>
        <p:spPr>
          <a:xfrm>
            <a:off x="482601" y="679254"/>
            <a:ext cx="11303000" cy="3785652"/>
          </a:xfrm>
          <a:prstGeom prst="rect">
            <a:avLst/>
          </a:prstGeom>
          <a:noFill/>
        </p:spPr>
        <p:txBody>
          <a:bodyPr wrap="square">
            <a:spAutoFit/>
          </a:bodyPr>
          <a:lstStyle/>
          <a:p>
            <a:pPr marL="0" indent="0">
              <a:buNone/>
            </a:pPr>
            <a:r>
              <a:rPr lang="en-PH" sz="2000" b="1" dirty="0">
                <a:latin typeface="Verdana" panose="020B0604030504040204" pitchFamily="34" charset="0"/>
                <a:ea typeface="Verdana" panose="020B0604030504040204" pitchFamily="34" charset="0"/>
                <a:cs typeface="Verdana" panose="020B0604030504040204" pitchFamily="34" charset="0"/>
              </a:rPr>
              <a:t>3. Find solution to Ax = b</a:t>
            </a:r>
          </a:p>
          <a:p>
            <a:pPr marL="0" indent="0">
              <a:buNone/>
            </a:pPr>
            <a:endParaRPr lang="en-PH" b="1" dirty="0">
              <a:latin typeface="Verdana" panose="020B0604030504040204" pitchFamily="34" charset="0"/>
              <a:ea typeface="Verdana" panose="020B0604030504040204" pitchFamily="34" charset="0"/>
              <a:cs typeface="Verdana" panose="020B0604030504040204" pitchFamily="34" charset="0"/>
            </a:endParaRPr>
          </a:p>
          <a:p>
            <a:pPr marL="0" indent="0">
              <a:buNone/>
            </a:pPr>
            <a:endParaRPr lang="en-PH" sz="1800" dirty="0">
              <a:effectLst/>
            </a:endParaRPr>
          </a:p>
          <a:p>
            <a:pPr marL="0" indent="0">
              <a:buNone/>
            </a:pPr>
            <a:r>
              <a:rPr lang="en-PH" sz="1800" dirty="0">
                <a:effectLst/>
              </a:rPr>
              <a:t>To reconstruct the signal, we need to find the solution to </a:t>
            </a:r>
            <a:r>
              <a:rPr lang="en-PH" sz="1800" i="1" dirty="0">
                <a:effectLst/>
              </a:rPr>
              <a:t>Ax = b </a:t>
            </a:r>
            <a:r>
              <a:rPr lang="en-PH" sz="1800" dirty="0">
                <a:effectLst/>
              </a:rPr>
              <a:t>that minimizes the </a:t>
            </a:r>
            <a:r>
              <a:rPr lang="en-PH" sz="1800" i="1" dirty="0">
                <a:effectLst/>
              </a:rPr>
              <a:t>l1 </a:t>
            </a:r>
            <a:r>
              <a:rPr lang="en-PH" sz="1800" dirty="0">
                <a:effectLst/>
              </a:rPr>
              <a:t>norm of </a:t>
            </a:r>
            <a:r>
              <a:rPr lang="en-PH" sz="1800" i="1" dirty="0">
                <a:effectLst/>
              </a:rPr>
              <a:t>x</a:t>
            </a:r>
            <a:r>
              <a:rPr lang="en-PH" sz="1800" dirty="0">
                <a:effectLst/>
              </a:rPr>
              <a:t>. </a:t>
            </a:r>
          </a:p>
          <a:p>
            <a:pPr marL="0" indent="0">
              <a:buNone/>
            </a:pPr>
            <a:endParaRPr lang="en-PH" sz="1800" dirty="0"/>
          </a:p>
          <a:p>
            <a:pPr marL="0" indent="0">
              <a:buNone/>
            </a:pPr>
            <a:r>
              <a:rPr lang="en-PH" sz="1800" dirty="0"/>
              <a:t>In </a:t>
            </a:r>
            <a:r>
              <a:rPr lang="en-PH" sz="1800" dirty="0" err="1"/>
              <a:t>Matlab</a:t>
            </a:r>
            <a:r>
              <a:rPr lang="en-PH" sz="1800" dirty="0"/>
              <a:t>, we will use the </a:t>
            </a:r>
            <a:r>
              <a:rPr lang="en-PH" sz="1800" i="1" dirty="0">
                <a:solidFill>
                  <a:srgbClr val="BF9001"/>
                </a:solidFill>
                <a:effectLst/>
              </a:rPr>
              <a:t>l1</a:t>
            </a:r>
            <a:r>
              <a:rPr lang="en-PH" sz="1800" dirty="0">
                <a:solidFill>
                  <a:srgbClr val="BF9001"/>
                </a:solidFill>
                <a:effectLst/>
              </a:rPr>
              <a:t>-magic</a:t>
            </a:r>
            <a:r>
              <a:rPr lang="en-PH" sz="1800" dirty="0">
                <a:effectLst/>
              </a:rPr>
              <a:t> package  written by Justin Romberg and Emmanuel </a:t>
            </a:r>
            <a:r>
              <a:rPr lang="en-PH" sz="1800" dirty="0" err="1">
                <a:effectLst/>
              </a:rPr>
              <a:t>Candès</a:t>
            </a:r>
            <a:r>
              <a:rPr lang="en-PH" sz="1800" dirty="0"/>
              <a:t>. Specifically, we will use the function </a:t>
            </a:r>
            <a:r>
              <a:rPr lang="en-PH" sz="1800" dirty="0">
                <a:solidFill>
                  <a:srgbClr val="BF9001"/>
                </a:solidFill>
              </a:rPr>
              <a:t>l1eq_pd</a:t>
            </a:r>
          </a:p>
          <a:p>
            <a:pPr marL="0" indent="0">
              <a:buNone/>
            </a:pPr>
            <a:endParaRPr lang="en-PH" sz="1800" dirty="0">
              <a:solidFill>
                <a:srgbClr val="BF9001"/>
              </a:solidFill>
            </a:endParaRPr>
          </a:p>
          <a:p>
            <a:pPr marL="0" indent="0">
              <a:buNone/>
            </a:pPr>
            <a:endParaRPr lang="en-PH" sz="2000" dirty="0">
              <a:solidFill>
                <a:srgbClr val="BF9001"/>
              </a:solidFill>
            </a:endParaRPr>
          </a:p>
          <a:p>
            <a:pPr marL="0" indent="0">
              <a:buNone/>
            </a:pPr>
            <a:r>
              <a:rPr lang="en-PH" sz="2000" b="1" dirty="0">
                <a:latin typeface="Verdana" panose="020B0604030504040204" pitchFamily="34" charset="0"/>
                <a:ea typeface="Verdana" panose="020B0604030504040204" pitchFamily="34" charset="0"/>
                <a:cs typeface="Verdana" panose="020B0604030504040204" pitchFamily="34" charset="0"/>
              </a:rPr>
              <a:t>3. Reconstruct</a:t>
            </a:r>
          </a:p>
          <a:p>
            <a:pPr marL="0" indent="0">
              <a:buNone/>
            </a:pPr>
            <a:endParaRPr lang="en-PH" sz="1800" b="1" dirty="0">
              <a:latin typeface="Verdana" panose="020B0604030504040204" pitchFamily="34" charset="0"/>
              <a:ea typeface="Verdana" panose="020B0604030504040204" pitchFamily="34" charset="0"/>
              <a:cs typeface="Verdana" panose="020B0604030504040204" pitchFamily="34" charset="0"/>
            </a:endParaRPr>
          </a:p>
          <a:p>
            <a:pPr marL="0" indent="0">
              <a:buNone/>
            </a:pPr>
            <a:r>
              <a:rPr lang="en-PH" sz="1800" dirty="0"/>
              <a:t>Finally, after getting x, we can reconstruct the signal by getting the DCT of x. But don’t forget to resize it since this is 1D. We want 2D </a:t>
            </a:r>
            <a:r>
              <a:rPr lang="en-PH" sz="1800" dirty="0" err="1"/>
              <a:t>ofcourse</a:t>
            </a:r>
            <a:r>
              <a:rPr lang="en-PH" sz="1800" dirty="0"/>
              <a:t>!</a:t>
            </a:r>
            <a:endParaRPr lang="en-PH" sz="2000" dirty="0"/>
          </a:p>
        </p:txBody>
      </p:sp>
    </p:spTree>
    <p:extLst>
      <p:ext uri="{BB962C8B-B14F-4D97-AF65-F5344CB8AC3E}">
        <p14:creationId xmlns:p14="http://schemas.microsoft.com/office/powerpoint/2010/main" val="15193237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566BD868-7D1A-4574-E520-7B194BD8C420}"/>
              </a:ext>
            </a:extLst>
          </p:cNvPr>
          <p:cNvSpPr txBox="1"/>
          <p:nvPr/>
        </p:nvSpPr>
        <p:spPr>
          <a:xfrm>
            <a:off x="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rgbClr val="BF9001"/>
                </a:solidFill>
                <a:latin typeface="Verdana" panose="020B0604030504040204" pitchFamily="34" charset="0"/>
                <a:ea typeface="Verdana" panose="020B0604030504040204" pitchFamily="34" charset="0"/>
                <a:cs typeface="Verdana" panose="020B0604030504040204" pitchFamily="34" charset="0"/>
              </a:rPr>
              <a:t>Background</a:t>
            </a:r>
            <a:r>
              <a:rPr lang="en-US" sz="1600" b="1" dirty="0">
                <a:latin typeface="Verdana" panose="020B0604030504040204" pitchFamily="34" charset="0"/>
                <a:ea typeface="Verdana" panose="020B0604030504040204" pitchFamily="34" charset="0"/>
                <a:cs typeface="Verdana" panose="020B0604030504040204" pitchFamily="34" charset="0"/>
              </a:rPr>
              <a:t> 	  	|   	</a:t>
            </a:r>
            <a:r>
              <a:rPr lang="en-US" sz="1600" b="1" dirty="0">
                <a:solidFill>
                  <a:srgbClr val="BF9001"/>
                </a:solidFill>
                <a:latin typeface="Verdana" panose="020B0604030504040204" pitchFamily="34" charset="0"/>
                <a:ea typeface="Verdana" panose="020B0604030504040204" pitchFamily="34" charset="0"/>
                <a:cs typeface="Verdana" panose="020B0604030504040204" pitchFamily="34" charset="0"/>
              </a:rPr>
              <a:t>Methods</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   	</a:t>
            </a:r>
            <a:r>
              <a:rPr lang="en-US" sz="1600" b="1" dirty="0">
                <a:latin typeface="Verdana" panose="020B0604030504040204" pitchFamily="34" charset="0"/>
                <a:ea typeface="Verdana" panose="020B0604030504040204" pitchFamily="34" charset="0"/>
                <a:cs typeface="Verdana" panose="020B0604030504040204" pitchFamily="34" charset="0"/>
              </a:rPr>
              <a:t>Results and Discussion</a:t>
            </a:r>
          </a:p>
        </p:txBody>
      </p:sp>
      <p:sp>
        <p:nvSpPr>
          <p:cNvPr id="2" name="Footer Placeholder 1">
            <a:extLst>
              <a:ext uri="{FF2B5EF4-FFF2-40B4-BE49-F238E27FC236}">
                <a16:creationId xmlns:a16="http://schemas.microsoft.com/office/drawing/2014/main" id="{3B5BEF8B-9C3A-6DF8-8203-4DA36B6AF9CE}"/>
              </a:ext>
            </a:extLst>
          </p:cNvPr>
          <p:cNvSpPr>
            <a:spLocks noGrp="1"/>
          </p:cNvSpPr>
          <p:nvPr>
            <p:ph type="ftr" sz="quarter" idx="3"/>
          </p:nvPr>
        </p:nvSpPr>
        <p:spPr/>
        <p:txBody>
          <a:bodyPr/>
          <a:lstStyle/>
          <a:p>
            <a:r>
              <a:rPr lang="en-US"/>
              <a:t>Physics 305: Activity 4 - Compressing sensing on images  by Mark Jeremy G. Narag</a:t>
            </a:r>
            <a:endParaRPr lang="en-US" dirty="0"/>
          </a:p>
        </p:txBody>
      </p:sp>
      <p:pic>
        <p:nvPicPr>
          <p:cNvPr id="7" name="Picture 6">
            <a:extLst>
              <a:ext uri="{FF2B5EF4-FFF2-40B4-BE49-F238E27FC236}">
                <a16:creationId xmlns:a16="http://schemas.microsoft.com/office/drawing/2014/main" id="{929F8243-AC63-EEEF-B3CB-F3112CB980A3}"/>
              </a:ext>
            </a:extLst>
          </p:cNvPr>
          <p:cNvPicPr>
            <a:picLocks noChangeAspect="1"/>
          </p:cNvPicPr>
          <p:nvPr/>
        </p:nvPicPr>
        <p:blipFill>
          <a:blip r:embed="rId3"/>
          <a:stretch>
            <a:fillRect/>
          </a:stretch>
        </p:blipFill>
        <p:spPr>
          <a:xfrm>
            <a:off x="148560" y="382696"/>
            <a:ext cx="5604540" cy="6271076"/>
          </a:xfrm>
          <a:prstGeom prst="rect">
            <a:avLst/>
          </a:prstGeom>
        </p:spPr>
      </p:pic>
      <p:sp>
        <p:nvSpPr>
          <p:cNvPr id="9" name="TextBox 8">
            <a:extLst>
              <a:ext uri="{FF2B5EF4-FFF2-40B4-BE49-F238E27FC236}">
                <a16:creationId xmlns:a16="http://schemas.microsoft.com/office/drawing/2014/main" id="{7E71DC74-E970-D6BE-281C-1DB218A51F20}"/>
              </a:ext>
            </a:extLst>
          </p:cNvPr>
          <p:cNvSpPr txBox="1"/>
          <p:nvPr/>
        </p:nvSpPr>
        <p:spPr>
          <a:xfrm>
            <a:off x="5947440" y="693094"/>
            <a:ext cx="6096000" cy="5355312"/>
          </a:xfrm>
          <a:prstGeom prst="rect">
            <a:avLst/>
          </a:prstGeom>
          <a:noFill/>
        </p:spPr>
        <p:txBody>
          <a:bodyPr wrap="square" rtlCol="0">
            <a:spAutoFit/>
          </a:bodyPr>
          <a:lstStyle/>
          <a:p>
            <a:pPr algn="just"/>
            <a:r>
              <a:rPr lang="en-US" dirty="0"/>
              <a:t>I tried it first on cameraman built-in image of </a:t>
            </a:r>
            <a:r>
              <a:rPr lang="en-US" dirty="0" err="1"/>
              <a:t>Matlab</a:t>
            </a:r>
            <a:r>
              <a:rPr lang="en-US" dirty="0"/>
              <a:t>. It’s a grayscale image.</a:t>
            </a:r>
          </a:p>
          <a:p>
            <a:pPr algn="just"/>
            <a:endParaRPr lang="en-US" dirty="0"/>
          </a:p>
          <a:p>
            <a:pPr algn="just"/>
            <a:r>
              <a:rPr lang="en-US" dirty="0"/>
              <a:t>I tried it for different sampling rate from 6.25% to 100%. </a:t>
            </a:r>
          </a:p>
          <a:p>
            <a:pPr algn="just"/>
            <a:r>
              <a:rPr lang="en-US" dirty="0"/>
              <a:t>6.25% translates to 4 random points from 64 data points</a:t>
            </a:r>
          </a:p>
          <a:p>
            <a:pPr algn="just"/>
            <a:r>
              <a:rPr lang="en-US" dirty="0"/>
              <a:t>12.5% translates to 8 random points from 64 data points</a:t>
            </a:r>
          </a:p>
          <a:p>
            <a:pPr algn="just"/>
            <a:r>
              <a:rPr lang="en-US" dirty="0"/>
              <a:t>18.75% translates to 12 random points from 64 data points</a:t>
            </a:r>
          </a:p>
          <a:p>
            <a:pPr algn="just"/>
            <a:endParaRPr lang="en-US" dirty="0"/>
          </a:p>
          <a:p>
            <a:pPr algn="just"/>
            <a:r>
              <a:rPr lang="en-US" dirty="0"/>
              <a:t>Basically, in increments of 4 until I reached 100% (64 out of 64).</a:t>
            </a:r>
          </a:p>
          <a:p>
            <a:pPr algn="just"/>
            <a:endParaRPr lang="en-US" dirty="0"/>
          </a:p>
          <a:p>
            <a:pPr algn="just"/>
            <a:r>
              <a:rPr lang="en-US" dirty="0"/>
              <a:t>I also computed the PSNR and SSIM for each reconstruction. As expected, PSNR and SSIM increases as we increase the sampling rate.</a:t>
            </a:r>
          </a:p>
          <a:p>
            <a:pPr algn="just"/>
            <a:endParaRPr lang="en-US" dirty="0"/>
          </a:p>
          <a:p>
            <a:pPr algn="just"/>
            <a:r>
              <a:rPr lang="en-US" dirty="0"/>
              <a:t>In contrast to audio where we can reconstruct it only using 5%, on images it seems that 5% is not enough. From my results, we can see that it is more or less acceptable at more than 50%!! </a:t>
            </a:r>
            <a:r>
              <a:rPr lang="en-US" i="1" dirty="0"/>
              <a:t>Do Shannon-Nyquist theorem holds here? hmmm</a:t>
            </a:r>
          </a:p>
          <a:p>
            <a:pPr algn="just"/>
            <a:endParaRPr lang="en-US" dirty="0"/>
          </a:p>
        </p:txBody>
      </p:sp>
      <p:pic>
        <p:nvPicPr>
          <p:cNvPr id="12" name="Graphic 11" descr="Brain in head outline">
            <a:extLst>
              <a:ext uri="{FF2B5EF4-FFF2-40B4-BE49-F238E27FC236}">
                <a16:creationId xmlns:a16="http://schemas.microsoft.com/office/drawing/2014/main" id="{C318437F-69C2-7B5D-E7D7-82BD161619F6}"/>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flipH="1">
            <a:off x="10528039" y="5476537"/>
            <a:ext cx="1209872" cy="1143737"/>
          </a:xfrm>
          <a:prstGeom prst="rect">
            <a:avLst/>
          </a:prstGeom>
        </p:spPr>
      </p:pic>
    </p:spTree>
    <p:extLst>
      <p:ext uri="{BB962C8B-B14F-4D97-AF65-F5344CB8AC3E}">
        <p14:creationId xmlns:p14="http://schemas.microsoft.com/office/powerpoint/2010/main" val="36807645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566BD868-7D1A-4574-E520-7B194BD8C420}"/>
              </a:ext>
            </a:extLst>
          </p:cNvPr>
          <p:cNvSpPr txBox="1"/>
          <p:nvPr/>
        </p:nvSpPr>
        <p:spPr>
          <a:xfrm>
            <a:off x="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rgbClr val="BF9001"/>
                </a:solidFill>
                <a:latin typeface="Verdana" panose="020B0604030504040204" pitchFamily="34" charset="0"/>
                <a:ea typeface="Verdana" panose="020B0604030504040204" pitchFamily="34" charset="0"/>
                <a:cs typeface="Verdana" panose="020B0604030504040204" pitchFamily="34" charset="0"/>
              </a:rPr>
              <a:t>Background</a:t>
            </a:r>
            <a:r>
              <a:rPr lang="en-US" sz="1600" b="1" dirty="0">
                <a:latin typeface="Verdana" panose="020B0604030504040204" pitchFamily="34" charset="0"/>
                <a:ea typeface="Verdana" panose="020B0604030504040204" pitchFamily="34" charset="0"/>
                <a:cs typeface="Verdana" panose="020B0604030504040204" pitchFamily="34" charset="0"/>
              </a:rPr>
              <a:t> 	  	|   	</a:t>
            </a:r>
            <a:r>
              <a:rPr lang="en-US" sz="1600" b="1" dirty="0">
                <a:solidFill>
                  <a:srgbClr val="BF9001"/>
                </a:solidFill>
                <a:latin typeface="Verdana" panose="020B0604030504040204" pitchFamily="34" charset="0"/>
                <a:ea typeface="Verdana" panose="020B0604030504040204" pitchFamily="34" charset="0"/>
                <a:cs typeface="Verdana" panose="020B0604030504040204" pitchFamily="34" charset="0"/>
              </a:rPr>
              <a:t>Methods</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   	</a:t>
            </a:r>
            <a:r>
              <a:rPr lang="en-US" sz="1600" b="1" dirty="0">
                <a:latin typeface="Verdana" panose="020B0604030504040204" pitchFamily="34" charset="0"/>
                <a:ea typeface="Verdana" panose="020B0604030504040204" pitchFamily="34" charset="0"/>
                <a:cs typeface="Verdana" panose="020B0604030504040204" pitchFamily="34" charset="0"/>
              </a:rPr>
              <a:t>Results and Discussion</a:t>
            </a:r>
          </a:p>
        </p:txBody>
      </p:sp>
      <p:sp>
        <p:nvSpPr>
          <p:cNvPr id="2" name="Footer Placeholder 1">
            <a:extLst>
              <a:ext uri="{FF2B5EF4-FFF2-40B4-BE49-F238E27FC236}">
                <a16:creationId xmlns:a16="http://schemas.microsoft.com/office/drawing/2014/main" id="{3B5BEF8B-9C3A-6DF8-8203-4DA36B6AF9CE}"/>
              </a:ext>
            </a:extLst>
          </p:cNvPr>
          <p:cNvSpPr>
            <a:spLocks noGrp="1"/>
          </p:cNvSpPr>
          <p:nvPr>
            <p:ph type="ftr" sz="quarter" idx="3"/>
          </p:nvPr>
        </p:nvSpPr>
        <p:spPr/>
        <p:txBody>
          <a:bodyPr/>
          <a:lstStyle/>
          <a:p>
            <a:r>
              <a:rPr lang="en-US"/>
              <a:t>Physics 305: Activity 4 - Compressing sensing on images  by Mark Jeremy G. Narag</a:t>
            </a:r>
            <a:endParaRPr lang="en-US" dirty="0"/>
          </a:p>
        </p:txBody>
      </p:sp>
      <p:sp>
        <p:nvSpPr>
          <p:cNvPr id="9" name="TextBox 8">
            <a:extLst>
              <a:ext uri="{FF2B5EF4-FFF2-40B4-BE49-F238E27FC236}">
                <a16:creationId xmlns:a16="http://schemas.microsoft.com/office/drawing/2014/main" id="{7E71DC74-E970-D6BE-281C-1DB218A51F20}"/>
              </a:ext>
            </a:extLst>
          </p:cNvPr>
          <p:cNvSpPr txBox="1"/>
          <p:nvPr/>
        </p:nvSpPr>
        <p:spPr>
          <a:xfrm>
            <a:off x="5947440" y="693094"/>
            <a:ext cx="6096000" cy="5324535"/>
          </a:xfrm>
          <a:prstGeom prst="rect">
            <a:avLst/>
          </a:prstGeom>
          <a:noFill/>
        </p:spPr>
        <p:txBody>
          <a:bodyPr wrap="square" rtlCol="0">
            <a:spAutoFit/>
          </a:bodyPr>
          <a:lstStyle/>
          <a:p>
            <a:pPr algn="just"/>
            <a:r>
              <a:rPr lang="en-US" sz="2000" dirty="0"/>
              <a:t>Can we do it </a:t>
            </a:r>
            <a:r>
              <a:rPr lang="en-US" sz="2000" dirty="0" err="1"/>
              <a:t>tho</a:t>
            </a:r>
            <a:r>
              <a:rPr lang="en-US" sz="2000" dirty="0"/>
              <a:t> on colored images? YES!</a:t>
            </a:r>
          </a:p>
          <a:p>
            <a:pPr algn="just"/>
            <a:endParaRPr lang="en-US" sz="2000" dirty="0"/>
          </a:p>
          <a:p>
            <a:pPr algn="just"/>
            <a:r>
              <a:rPr lang="en-US" sz="2000" dirty="0"/>
              <a:t>Actually, in JPEG compression for RGB images, it does not compress on RGB but instead on </a:t>
            </a:r>
            <a:r>
              <a:rPr lang="en-US" sz="2000" dirty="0" err="1"/>
              <a:t>YCbCr</a:t>
            </a:r>
            <a:r>
              <a:rPr lang="en-US" sz="2000" dirty="0"/>
              <a:t> color space!</a:t>
            </a:r>
          </a:p>
          <a:p>
            <a:pPr algn="just"/>
            <a:endParaRPr lang="en-US" sz="2000" dirty="0"/>
          </a:p>
          <a:p>
            <a:pPr algn="just"/>
            <a:r>
              <a:rPr lang="en-US" sz="2000" dirty="0"/>
              <a:t>Here, I performed compression on each of three channels of </a:t>
            </a:r>
            <a:r>
              <a:rPr lang="en-US" sz="2000" dirty="0" err="1"/>
              <a:t>YCbCr</a:t>
            </a:r>
            <a:r>
              <a:rPr lang="en-US" sz="2000" dirty="0"/>
              <a:t> then reconstructed it back to its RGB color space</a:t>
            </a:r>
          </a:p>
          <a:p>
            <a:pPr algn="just"/>
            <a:endParaRPr lang="en-US" sz="2000" dirty="0"/>
          </a:p>
          <a:p>
            <a:pPr algn="just"/>
            <a:r>
              <a:rPr lang="en-US" sz="2000" dirty="0"/>
              <a:t>Since basically it’s three channels, the running time is actually three times more than the grayscale image.</a:t>
            </a:r>
          </a:p>
          <a:p>
            <a:pPr algn="just"/>
            <a:endParaRPr lang="en-US" sz="2000" dirty="0"/>
          </a:p>
          <a:p>
            <a:pPr algn="just"/>
            <a:r>
              <a:rPr lang="en-US" sz="2000" dirty="0"/>
              <a:t>From ours results, we see similar trend with the grayscale where PSNR and SSIM increase as we increase the sampling rate. Moreover, if fails on lower sampling rate as we can see on 6.35% to 18.75% with green artifacts. Artifacts are gone starting 25%.</a:t>
            </a:r>
          </a:p>
        </p:txBody>
      </p:sp>
      <p:pic>
        <p:nvPicPr>
          <p:cNvPr id="4" name="Picture 3">
            <a:extLst>
              <a:ext uri="{FF2B5EF4-FFF2-40B4-BE49-F238E27FC236}">
                <a16:creationId xmlns:a16="http://schemas.microsoft.com/office/drawing/2014/main" id="{22515BF7-8875-1D71-D4A6-1CD28211B68B}"/>
              </a:ext>
            </a:extLst>
          </p:cNvPr>
          <p:cNvPicPr>
            <a:picLocks noChangeAspect="1"/>
          </p:cNvPicPr>
          <p:nvPr/>
        </p:nvPicPr>
        <p:blipFill>
          <a:blip r:embed="rId3"/>
          <a:stretch>
            <a:fillRect/>
          </a:stretch>
        </p:blipFill>
        <p:spPr>
          <a:xfrm>
            <a:off x="148560" y="363408"/>
            <a:ext cx="5591840" cy="6256866"/>
          </a:xfrm>
          <a:prstGeom prst="rect">
            <a:avLst/>
          </a:prstGeom>
        </p:spPr>
      </p:pic>
    </p:spTree>
    <p:extLst>
      <p:ext uri="{BB962C8B-B14F-4D97-AF65-F5344CB8AC3E}">
        <p14:creationId xmlns:p14="http://schemas.microsoft.com/office/powerpoint/2010/main" val="99744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29">
            <a:extLst>
              <a:ext uri="{FF2B5EF4-FFF2-40B4-BE49-F238E27FC236}">
                <a16:creationId xmlns:a16="http://schemas.microsoft.com/office/drawing/2014/main" id="{566BD868-7D1A-4574-E520-7B194BD8C420}"/>
              </a:ext>
            </a:extLst>
          </p:cNvPr>
          <p:cNvSpPr txBox="1"/>
          <p:nvPr/>
        </p:nvSpPr>
        <p:spPr>
          <a:xfrm>
            <a:off x="0" y="0"/>
            <a:ext cx="12192000" cy="338554"/>
          </a:xfrm>
          <a:prstGeom prst="rect">
            <a:avLst/>
          </a:prstGeom>
          <a:pattFill prst="pct90">
            <a:fgClr>
              <a:schemeClr val="accent4">
                <a:lumMod val="60000"/>
                <a:lumOff val="40000"/>
              </a:schemeClr>
            </a:fgClr>
            <a:bgClr>
              <a:schemeClr val="bg1"/>
            </a:bgClr>
          </a:pattFill>
          <a:ln w="12700">
            <a:solidFill>
              <a:schemeClr val="tx1"/>
            </a:solidFill>
          </a:ln>
        </p:spPr>
        <p:txBody>
          <a:bodyPr wrap="square" rtlCol="0">
            <a:spAutoFit/>
          </a:bodyPr>
          <a:lstStyle/>
          <a:p>
            <a:pPr algn="ctr"/>
            <a:r>
              <a:rPr lang="en-US" sz="1600" b="1" dirty="0">
                <a:latin typeface="Verdana" panose="020B0604030504040204" pitchFamily="34" charset="0"/>
                <a:ea typeface="Verdana" panose="020B0604030504040204" pitchFamily="34" charset="0"/>
                <a:cs typeface="Verdana" panose="020B0604030504040204" pitchFamily="34" charset="0"/>
              </a:rPr>
              <a:t> 	</a:t>
            </a:r>
            <a:r>
              <a:rPr lang="en-US" sz="1600" b="1" dirty="0">
                <a:solidFill>
                  <a:srgbClr val="BF9001"/>
                </a:solidFill>
                <a:latin typeface="Verdana" panose="020B0604030504040204" pitchFamily="34" charset="0"/>
                <a:ea typeface="Verdana" panose="020B0604030504040204" pitchFamily="34" charset="0"/>
                <a:cs typeface="Verdana" panose="020B0604030504040204" pitchFamily="34" charset="0"/>
              </a:rPr>
              <a:t>Background</a:t>
            </a:r>
            <a:r>
              <a:rPr lang="en-US" sz="1600" b="1" dirty="0">
                <a:latin typeface="Verdana" panose="020B0604030504040204" pitchFamily="34" charset="0"/>
                <a:ea typeface="Verdana" panose="020B0604030504040204" pitchFamily="34" charset="0"/>
                <a:cs typeface="Verdana" panose="020B0604030504040204" pitchFamily="34" charset="0"/>
              </a:rPr>
              <a:t> 	  	|   	</a:t>
            </a:r>
            <a:r>
              <a:rPr lang="en-US" sz="1600" b="1" dirty="0">
                <a:solidFill>
                  <a:srgbClr val="BF9001"/>
                </a:solidFill>
                <a:latin typeface="Verdana" panose="020B0604030504040204" pitchFamily="34" charset="0"/>
                <a:ea typeface="Verdana" panose="020B0604030504040204" pitchFamily="34" charset="0"/>
                <a:cs typeface="Verdana" panose="020B0604030504040204" pitchFamily="34" charset="0"/>
              </a:rPr>
              <a:t>Methods</a:t>
            </a:r>
            <a:r>
              <a:rPr lang="en-US" sz="1600" b="1" dirty="0">
                <a:solidFill>
                  <a:schemeClr val="accent4">
                    <a:lumMod val="75000"/>
                  </a:schemeClr>
                </a:solidFill>
                <a:latin typeface="Verdana" panose="020B0604030504040204" pitchFamily="34" charset="0"/>
                <a:ea typeface="Verdana" panose="020B0604030504040204" pitchFamily="34" charset="0"/>
                <a:cs typeface="Verdana" panose="020B0604030504040204" pitchFamily="34" charset="0"/>
              </a:rPr>
              <a:t>   	|   	</a:t>
            </a:r>
            <a:r>
              <a:rPr lang="en-US" sz="1600" b="1" dirty="0">
                <a:latin typeface="Verdana" panose="020B0604030504040204" pitchFamily="34" charset="0"/>
                <a:ea typeface="Verdana" panose="020B0604030504040204" pitchFamily="34" charset="0"/>
                <a:cs typeface="Verdana" panose="020B0604030504040204" pitchFamily="34" charset="0"/>
              </a:rPr>
              <a:t>Results and Discussion</a:t>
            </a:r>
          </a:p>
        </p:txBody>
      </p:sp>
      <p:sp>
        <p:nvSpPr>
          <p:cNvPr id="14" name="Content Placeholder 13">
            <a:extLst>
              <a:ext uri="{FF2B5EF4-FFF2-40B4-BE49-F238E27FC236}">
                <a16:creationId xmlns:a16="http://schemas.microsoft.com/office/drawing/2014/main" id="{AC277C2C-5FF6-26BA-DE0B-4F2A0B4A4129}"/>
              </a:ext>
            </a:extLst>
          </p:cNvPr>
          <p:cNvSpPr>
            <a:spLocks noGrp="1"/>
          </p:cNvSpPr>
          <p:nvPr>
            <p:ph idx="1"/>
          </p:nvPr>
        </p:nvSpPr>
        <p:spPr>
          <a:xfrm>
            <a:off x="410556" y="650746"/>
            <a:ext cx="11181675" cy="4441954"/>
          </a:xfrm>
        </p:spPr>
        <p:txBody>
          <a:bodyPr>
            <a:normAutofit/>
          </a:bodyPr>
          <a:lstStyle/>
          <a:p>
            <a:pPr marL="0" indent="0">
              <a:buNone/>
            </a:pPr>
            <a:r>
              <a:rPr lang="en-US" sz="2400" b="1" dirty="0"/>
              <a:t>Conclusion:</a:t>
            </a:r>
            <a:endParaRPr lang="en-PH" sz="2400" b="1" i="0" dirty="0">
              <a:solidFill>
                <a:srgbClr val="212121"/>
              </a:solidFill>
              <a:effectLst/>
            </a:endParaRPr>
          </a:p>
          <a:p>
            <a:pPr marL="0" indent="0">
              <a:buNone/>
            </a:pPr>
            <a:endParaRPr lang="en-US" sz="1600" b="0" dirty="0"/>
          </a:p>
          <a:p>
            <a:r>
              <a:rPr lang="en-US" sz="1900" dirty="0"/>
              <a:t>We were able to reconstruct the image using compressive sensing both in grayscale and RGB!</a:t>
            </a:r>
          </a:p>
          <a:p>
            <a:r>
              <a:rPr lang="en-US" sz="1900" b="0" dirty="0"/>
              <a:t>5% </a:t>
            </a:r>
            <a:r>
              <a:rPr lang="en-US" sz="1900" dirty="0"/>
              <a:t>sampling does not work as compared to audio signal. We need more for images. In DCT JPEG compression, it actually works with 10 coefficients only out of 64, that is around 15% sampling rate.</a:t>
            </a:r>
          </a:p>
          <a:p>
            <a:endParaRPr lang="en-US" sz="1900" dirty="0"/>
          </a:p>
          <a:p>
            <a:endParaRPr lang="en-US" sz="1600" b="0" dirty="0"/>
          </a:p>
          <a:p>
            <a:pPr marL="0" indent="0">
              <a:buNone/>
            </a:pPr>
            <a:endParaRPr lang="en-PH" sz="1600" dirty="0"/>
          </a:p>
          <a:p>
            <a:pPr marL="0" indent="0">
              <a:buNone/>
            </a:pPr>
            <a:endParaRPr lang="en-PH" sz="1600" dirty="0"/>
          </a:p>
          <a:p>
            <a:pPr marL="0" indent="0">
              <a:buNone/>
            </a:pPr>
            <a:endParaRPr lang="en-PH" sz="1600" dirty="0"/>
          </a:p>
          <a:p>
            <a:pPr marL="0" indent="0">
              <a:buNone/>
            </a:pPr>
            <a:endParaRPr lang="en-PH" sz="1600" b="1" dirty="0"/>
          </a:p>
          <a:p>
            <a:pPr marL="0" indent="0">
              <a:buNone/>
            </a:pPr>
            <a:endParaRPr lang="en-PH" sz="1600" b="1" dirty="0"/>
          </a:p>
          <a:p>
            <a:pPr marL="0" indent="0">
              <a:buNone/>
            </a:pPr>
            <a:endParaRPr lang="en-PH" sz="1600" b="1" dirty="0"/>
          </a:p>
          <a:p>
            <a:pPr marL="0" indent="0">
              <a:buNone/>
            </a:pPr>
            <a:endParaRPr lang="en-PH" sz="1600" b="1" dirty="0"/>
          </a:p>
          <a:p>
            <a:pPr marL="0" indent="0">
              <a:buNone/>
            </a:pPr>
            <a:endParaRPr lang="en-PH" sz="1600" b="1" dirty="0"/>
          </a:p>
          <a:p>
            <a:pPr marL="0" indent="0">
              <a:buNone/>
            </a:pPr>
            <a:endParaRPr lang="en-PH" sz="1800" b="1" i="1" dirty="0"/>
          </a:p>
          <a:p>
            <a:pPr marL="0" indent="0">
              <a:buNone/>
            </a:pPr>
            <a:endParaRPr lang="en-PH" sz="1800" dirty="0"/>
          </a:p>
        </p:txBody>
      </p:sp>
      <p:sp>
        <p:nvSpPr>
          <p:cNvPr id="2" name="Footer Placeholder 1">
            <a:extLst>
              <a:ext uri="{FF2B5EF4-FFF2-40B4-BE49-F238E27FC236}">
                <a16:creationId xmlns:a16="http://schemas.microsoft.com/office/drawing/2014/main" id="{3B5BEF8B-9C3A-6DF8-8203-4DA36B6AF9CE}"/>
              </a:ext>
            </a:extLst>
          </p:cNvPr>
          <p:cNvSpPr>
            <a:spLocks noGrp="1"/>
          </p:cNvSpPr>
          <p:nvPr>
            <p:ph type="ftr" sz="quarter" idx="3"/>
          </p:nvPr>
        </p:nvSpPr>
        <p:spPr/>
        <p:txBody>
          <a:bodyPr/>
          <a:lstStyle/>
          <a:p>
            <a:r>
              <a:rPr lang="en-US"/>
              <a:t>Physics 305: Activity 4 - Compressing sensing on images  by Mark Jeremy G. Narag</a:t>
            </a:r>
            <a:endParaRPr lang="en-US" dirty="0"/>
          </a:p>
        </p:txBody>
      </p:sp>
    </p:spTree>
    <p:extLst>
      <p:ext uri="{BB962C8B-B14F-4D97-AF65-F5344CB8AC3E}">
        <p14:creationId xmlns:p14="http://schemas.microsoft.com/office/powerpoint/2010/main" val="30589897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1762</TotalTime>
  <Words>1454</Words>
  <Application>Microsoft Macintosh PowerPoint</Application>
  <PresentationFormat>Widescreen</PresentationFormat>
  <Paragraphs>158</Paragraphs>
  <Slides>10</Slides>
  <Notes>7</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Arial</vt:lpstr>
      <vt:lpstr>Bahnschrift Light</vt:lpstr>
      <vt:lpstr>Bahnschrift SemiBold</vt:lpstr>
      <vt:lpstr>Calibri</vt:lpstr>
      <vt:lpstr>Calibri Light</vt:lpstr>
      <vt:lpstr>Cambria Math</vt:lpstr>
      <vt:lpstr>Menlo</vt:lpstr>
      <vt:lpstr>Verdana</vt:lpstr>
      <vt:lpstr>Office Theme</vt:lpstr>
      <vt:lpstr>Compressive sensing on images</vt:lpstr>
      <vt:lpstr>All the codes and files in this activity are available on my Github:   https://github.com/mgnarag/physics305_computational_imaging</vt:lpstr>
      <vt:lpstr>Compressive sensing</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Super-resolution motion deblurring</dc:title>
  <dc:creator>Mark Jeremy Narag</dc:creator>
  <cp:lastModifiedBy>Mark Jeremy Narag</cp:lastModifiedBy>
  <cp:revision>91</cp:revision>
  <dcterms:created xsi:type="dcterms:W3CDTF">2023-03-11T14:54:14Z</dcterms:created>
  <dcterms:modified xsi:type="dcterms:W3CDTF">2023-07-04T04:04:28Z</dcterms:modified>
</cp:coreProperties>
</file>

<file path=docProps/thumbnail.jpeg>
</file>